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 id="311" r:id="rId6"/>
    <p:sldId id="283" r:id="rId7"/>
    <p:sldId id="336" r:id="rId8"/>
    <p:sldId id="339" r:id="rId9"/>
    <p:sldId id="289" r:id="rId10"/>
    <p:sldId id="310" r:id="rId11"/>
    <p:sldId id="341" r:id="rId12"/>
    <p:sldId id="342" r:id="rId13"/>
    <p:sldId id="343" r:id="rId14"/>
    <p:sldId id="291" r:id="rId15"/>
    <p:sldId id="293" r:id="rId16"/>
    <p:sldId id="292" r:id="rId17"/>
    <p:sldId id="294" r:id="rId18"/>
    <p:sldId id="346" r:id="rId19"/>
    <p:sldId id="347" r:id="rId20"/>
    <p:sldId id="355" r:id="rId21"/>
    <p:sldId id="296" r:id="rId22"/>
    <p:sldId id="300" r:id="rId23"/>
    <p:sldId id="271" r:id="rId24"/>
  </p:sldIdLst>
  <p:sldSz cx="12192000" cy="6858000"/>
  <p:notesSz cx="6810375" cy="9942830"/>
  <p:defaultTextStyle>
    <a:defPPr>
      <a:defRPr lang="ru-RU"/>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2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48AC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p:restoredTop sz="94660"/>
  </p:normalViewPr>
  <p:slideViewPr>
    <p:cSldViewPr snapToGrid="0" showGuides="1">
      <p:cViewPr varScale="1">
        <p:scale>
          <a:sx n="114" d="100"/>
          <a:sy n="114" d="100"/>
        </p:scale>
        <p:origin x="-420" y="-108"/>
      </p:cViewPr>
      <p:guideLst>
        <p:guide orient="horz" pos="2227"/>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Верхний колонтитул 1"/>
          <p:cNvSpPr>
            <a:spLocks noGrp="1"/>
          </p:cNvSpPr>
          <p:nvPr>
            <p:ph type="hdr" sz="quarter"/>
          </p:nvPr>
        </p:nvSpPr>
        <p:spPr>
          <a:xfrm>
            <a:off x="0" y="0"/>
            <a:ext cx="2951163"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3" name="Дата 2"/>
          <p:cNvSpPr>
            <a:spLocks noGrp="1"/>
          </p:cNvSpPr>
          <p:nvPr>
            <p:ph type="dt" idx="1"/>
          </p:nvPr>
        </p:nvSpPr>
        <p:spPr>
          <a:xfrm>
            <a:off x="3857625" y="0"/>
            <a:ext cx="2951163"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F7573405-D8BB-49B5-836F-8A4FBAF6D938}" type="datetimeFigureOut">
              <a:rPr kumimoji="0" lang="ru-RU" sz="1200" b="0" i="0" u="none" strike="noStrike" kern="1200" cap="none" spc="0" normalizeH="0" baseline="0" noProof="0">
                <a:ln>
                  <a:noFill/>
                </a:ln>
                <a:solidFill>
                  <a:schemeClr val="tx1"/>
                </a:solidFill>
                <a:effectLst/>
                <a:uLnTx/>
                <a:uFillTx/>
                <a:latin typeface="+mn-lt"/>
                <a:ea typeface="+mn-ea"/>
                <a:cs typeface="+mn-cs"/>
              </a:rPr>
            </a:fld>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4" name="Образ слайда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5" name="Заметки 4"/>
          <p:cNvSpPr>
            <a:spLocks noGrp="1"/>
          </p:cNvSpPr>
          <p:nvPr>
            <p:ph type="body" sz="quarter" idx="3"/>
          </p:nvPr>
        </p:nvSpPr>
        <p:spPr>
          <a:xfrm>
            <a:off x="681038" y="4784725"/>
            <a:ext cx="5448300" cy="3914775"/>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mn-lt"/>
                <a:ea typeface="+mn-ea"/>
                <a:cs typeface="+mn-cs"/>
              </a:rPr>
              <a:t>Образец текста</a:t>
            </a:r>
            <a:endParaRPr kumimoji="0" lang="ru-RU"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mn-lt"/>
                <a:ea typeface="+mn-ea"/>
                <a:cs typeface="+mn-cs"/>
              </a:rPr>
              <a:t>Второй уровень</a:t>
            </a:r>
            <a:endParaRPr kumimoji="0" lang="ru-RU"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mn-lt"/>
                <a:ea typeface="+mn-ea"/>
                <a:cs typeface="+mn-cs"/>
              </a:rPr>
              <a:t>Третий уровень</a:t>
            </a:r>
            <a:endParaRPr kumimoji="0" lang="ru-RU"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mn-lt"/>
                <a:ea typeface="+mn-ea"/>
                <a:cs typeface="+mn-cs"/>
              </a:rPr>
              <a:t>Четвертый уровень</a:t>
            </a:r>
            <a:endParaRPr kumimoji="0" lang="ru-RU"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ru-RU" sz="1200" b="0" i="0" u="none" strike="noStrike" kern="1200" cap="none" spc="0" normalizeH="0" baseline="0" noProof="0" smtClean="0">
                <a:ln>
                  <a:noFill/>
                </a:ln>
                <a:solidFill>
                  <a:schemeClr val="tx1"/>
                </a:solidFill>
                <a:effectLst/>
                <a:uLnTx/>
                <a:uFillTx/>
                <a:latin typeface="+mn-lt"/>
                <a:ea typeface="+mn-ea"/>
                <a:cs typeface="+mn-cs"/>
              </a:rPr>
              <a:t>Пятый уровень</a:t>
            </a: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6" name="Нижний колонтитул 5"/>
          <p:cNvSpPr>
            <a:spLocks noGrp="1"/>
          </p:cNvSpPr>
          <p:nvPr>
            <p:ph type="ftr" sz="quarter" idx="4"/>
          </p:nvPr>
        </p:nvSpPr>
        <p:spPr>
          <a:xfrm>
            <a:off x="0" y="9444038"/>
            <a:ext cx="2951163"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solidFill>
              <a:effectLst/>
              <a:uLnTx/>
              <a:uFillTx/>
              <a:latin typeface="+mn-lt"/>
              <a:ea typeface="+mn-ea"/>
              <a:cs typeface="+mn-cs"/>
            </a:endParaRPr>
          </a:p>
        </p:txBody>
      </p:sp>
      <p:sp>
        <p:nvSpPr>
          <p:cNvPr id="7" name="Номер слайда 6"/>
          <p:cNvSpPr>
            <a:spLocks noGrp="1"/>
          </p:cNvSpPr>
          <p:nvPr>
            <p:ph type="sldNum" sz="quarter" idx="5"/>
          </p:nvPr>
        </p:nvSpPr>
        <p:spPr>
          <a:xfrm>
            <a:off x="3857625" y="9444038"/>
            <a:ext cx="2951163" cy="498475"/>
          </a:xfrm>
          <a:prstGeom prst="rect">
            <a:avLst/>
          </a:prstGeom>
        </p:spPr>
        <p:txBody>
          <a:bodyPr vert="horz" wrap="square" lIns="91440" tIns="45720" rIns="91440" bIns="45720" numCol="1" anchor="b" anchorCtr="0" compatLnSpc="1"/>
          <a:p>
            <a:pPr lvl="0" algn="r" eaLnBrk="1" hangingPunct="1"/>
            <a:fld id="{9A0DB2DC-4C9A-4742-B13C-FB6460FD3503}" type="slidenum">
              <a:rPr lang="ru-RU" sz="1200" dirty="0">
                <a:latin typeface="Calibri" panose="020F0502020204030204" charset="0"/>
              </a:rPr>
            </a:fld>
            <a:endParaRPr lang="ru-RU" sz="1200" dirty="0">
              <a:latin typeface="Calibri" panose="020F050202020403020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Образ слайда 1"/>
          <p:cNvSpPr>
            <a:spLocks noGrp="1" noRot="1" noChangeAspect="1" noTextEdit="1"/>
          </p:cNvSpPr>
          <p:nvPr>
            <p:ph type="sldImg"/>
          </p:nvPr>
        </p:nvSpPr>
        <p:spPr>
          <a:ln>
            <a:solidFill>
              <a:srgbClr val="000000">
                <a:alpha val="100000"/>
              </a:srgbClr>
            </a:solidFill>
            <a:miter lim="800000"/>
          </a:ln>
        </p:spPr>
      </p:sp>
      <p:sp>
        <p:nvSpPr>
          <p:cNvPr id="29699" name="Заметки 2"/>
          <p:cNvSpPr>
            <a:spLocks noGrp="1"/>
          </p:cNvSpPr>
          <p:nvPr>
            <p:ph type="body" idx="1"/>
          </p:nvPr>
        </p:nvSpPr>
        <p:spPr>
          <a:noFill/>
          <a:ln>
            <a:noFill/>
          </a:ln>
        </p:spPr>
        <p:txBody>
          <a:bodyPr wrap="square" lIns="91440" tIns="45720" rIns="91440" bIns="45720" anchor="t" anchorCtr="0"/>
          <a:p>
            <a:pPr lvl="0" eaLnBrk="1" hangingPunct="1">
              <a:spcBef>
                <a:spcPct val="0"/>
              </a:spcBef>
            </a:pPr>
            <a:endParaRPr dirty="0"/>
          </a:p>
        </p:txBody>
      </p:sp>
      <p:sp>
        <p:nvSpPr>
          <p:cNvPr id="29700" name="Номер слайда 3"/>
          <p:cNvSpPr txBox="1">
            <a:spLocks noGrp="1"/>
          </p:cNvSpPr>
          <p:nvPr>
            <p:ph type="sldNum" sz="quarter"/>
          </p:nvPr>
        </p:nvSpPr>
        <p:spPr>
          <a:xfrm>
            <a:off x="3857625" y="9444038"/>
            <a:ext cx="2951163" cy="498475"/>
          </a:xfrm>
          <a:prstGeom prst="rect">
            <a:avLst/>
          </a:prstGeom>
          <a:noFill/>
          <a:ln w="9525">
            <a:noFill/>
          </a:ln>
        </p:spPr>
        <p:txBody>
          <a:bodyPr anchor="b" anchorCtr="0"/>
          <a:p>
            <a:pPr lvl="0" algn="r" eaLnBrk="1" hangingPunct="1"/>
            <a:fld id="{9A0DB2DC-4C9A-4742-B13C-FB6460FD3503}" type="slidenum">
              <a:rPr lang="ru-RU" sz="1200" dirty="0">
                <a:latin typeface="Calibri" panose="020F0502020204030204" charset="0"/>
              </a:rPr>
            </a:fld>
            <a:endParaRPr lang="ru-RU" sz="1200" dirty="0">
              <a:latin typeface="Calibri" panose="020F050202020403020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endParaRPr lang="ru-RU" smtClean="0"/>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Замещающая дата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Замещающий нижний колонтитул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Замещающий номер слайда 8"/>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Замещающая дата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Замещающий нижний колонтитул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омер слайда 4"/>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ru-RU" sz="3200" b="0" i="0" u="none" strike="noStrike" kern="1200" cap="none" spc="0" normalizeH="0" baseline="0" noProof="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endParaRPr lang="ru-RU" smtClean="0"/>
          </a:p>
        </p:txBody>
      </p:sp>
      <p:sp>
        <p:nvSpPr>
          <p:cNvPr id="4" name="Замещающая дата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Замещающая дата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Замещающий нижний колонтитул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Замещающий номер слайда 8"/>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Замещающая дата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Замещающий нижний колонтитул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Замещающий номер слайда 4"/>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ru-RU" sz="3200" b="0" i="0" u="none" strike="noStrike" kern="1200" cap="none" spc="0" normalizeH="0" baseline="0" noProof="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endParaRPr lang="ru-RU" smtClean="0"/>
          </a:p>
        </p:txBody>
      </p:sp>
      <p:sp>
        <p:nvSpPr>
          <p:cNvPr id="5" name="Замещающая дата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fld id="{9A0DB2DC-4C9A-4742-B13C-FB6460FD3503}" type="slidenum">
              <a:rPr lang="ru-RU" dirty="0"/>
            </a:fld>
            <a:endParaRPr lang="ru-RU"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Заголовок 1"/>
          <p:cNvSpPr>
            <a:spLocks noGrp="1"/>
          </p:cNvSpPr>
          <p:nvPr>
            <p:ph type="title"/>
          </p:nvPr>
        </p:nvSpPr>
        <p:spPr>
          <a:xfrm>
            <a:off x="838200" y="365125"/>
            <a:ext cx="10515600" cy="1325563"/>
          </a:xfrm>
          <a:prstGeom prst="rect">
            <a:avLst/>
          </a:prstGeom>
          <a:noFill/>
          <a:ln w="9525">
            <a:noFill/>
          </a:ln>
        </p:spPr>
        <p:txBody>
          <a:bodyPr anchor="ctr" anchorCtr="0"/>
          <a:p>
            <a:pPr lvl="0"/>
            <a:r>
              <a:rPr dirty="0"/>
              <a:t>Образец заголовка</a:t>
            </a:r>
            <a:endParaRPr dirty="0"/>
          </a:p>
        </p:txBody>
      </p:sp>
      <p:sp>
        <p:nvSpPr>
          <p:cNvPr id="1027" name="Текст 2"/>
          <p:cNvSpPr>
            <a:spLocks noGrp="1"/>
          </p:cNvSpPr>
          <p:nvPr>
            <p:ph type="body" idx="1"/>
          </p:nvPr>
        </p:nvSpPr>
        <p:spPr>
          <a:xfrm>
            <a:off x="838200" y="1825625"/>
            <a:ext cx="10515600" cy="4351338"/>
          </a:xfrm>
          <a:prstGeom prst="rect">
            <a:avLst/>
          </a:prstGeom>
          <a:noFill/>
          <a:ln w="9525">
            <a:noFill/>
          </a:ln>
        </p:spPr>
        <p:txBody>
          <a:bodyPr/>
          <a:p>
            <a:pPr lvl="0"/>
            <a:r>
              <a:rPr dirty="0"/>
              <a:t>Образец текста</a:t>
            </a:r>
            <a:endParaRPr dirty="0"/>
          </a:p>
          <a:p>
            <a:pPr lvl="1"/>
            <a:r>
              <a:rPr dirty="0"/>
              <a:t>Второй уровень</a:t>
            </a:r>
            <a:endParaRPr dirty="0"/>
          </a:p>
          <a:p>
            <a:pPr lvl="2"/>
            <a:r>
              <a:rPr dirty="0"/>
              <a:t>Третий уровень</a:t>
            </a:r>
            <a:endParaRPr dirty="0"/>
          </a:p>
          <a:p>
            <a:pPr lvl="3"/>
            <a:r>
              <a:rPr dirty="0"/>
              <a:t>Четвертый уровень</a:t>
            </a:r>
            <a:endParaRPr dirty="0"/>
          </a:p>
          <a:p>
            <a:pPr lvl="4"/>
            <a:r>
              <a:rPr dirty="0"/>
              <a:t>Пятый уровень</a:t>
            </a:r>
            <a:endParaRPr dirty="0"/>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charset="0"/>
              </a:defRPr>
            </a:lvl1pPr>
          </a:lstStyle>
          <a:p>
            <a:pPr lvl="0" eaLnBrk="1" hangingPunct="1"/>
            <a:fld id="{9A0DB2DC-4C9A-4742-B13C-FB6460FD3503}" type="slidenum">
              <a:rPr lang="ru-RU" dirty="0"/>
            </a:fld>
            <a:endParaRPr lang="ru-RU"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Заголовок 1"/>
          <p:cNvSpPr>
            <a:spLocks noGrp="1"/>
          </p:cNvSpPr>
          <p:nvPr>
            <p:ph type="title"/>
          </p:nvPr>
        </p:nvSpPr>
        <p:spPr>
          <a:xfrm>
            <a:off x="838200" y="365125"/>
            <a:ext cx="10515600" cy="1325563"/>
          </a:xfrm>
          <a:prstGeom prst="rect">
            <a:avLst/>
          </a:prstGeom>
          <a:noFill/>
          <a:ln w="9525">
            <a:noFill/>
          </a:ln>
        </p:spPr>
        <p:txBody>
          <a:bodyPr anchor="ctr" anchorCtr="0"/>
          <a:p>
            <a:pPr lvl="0"/>
            <a:r>
              <a:rPr dirty="0"/>
              <a:t>Образец заголовка</a:t>
            </a:r>
            <a:endParaRPr dirty="0"/>
          </a:p>
        </p:txBody>
      </p:sp>
      <p:sp>
        <p:nvSpPr>
          <p:cNvPr id="1027" name="Текст 2"/>
          <p:cNvSpPr>
            <a:spLocks noGrp="1"/>
          </p:cNvSpPr>
          <p:nvPr>
            <p:ph type="body" idx="1"/>
          </p:nvPr>
        </p:nvSpPr>
        <p:spPr>
          <a:xfrm>
            <a:off x="838200" y="1825625"/>
            <a:ext cx="10515600" cy="4351338"/>
          </a:xfrm>
          <a:prstGeom prst="rect">
            <a:avLst/>
          </a:prstGeom>
          <a:noFill/>
          <a:ln w="9525">
            <a:noFill/>
          </a:ln>
        </p:spPr>
        <p:txBody>
          <a:bodyPr/>
          <a:p>
            <a:pPr lvl="0"/>
            <a:r>
              <a:rPr dirty="0"/>
              <a:t>Образец текста</a:t>
            </a:r>
            <a:endParaRPr dirty="0"/>
          </a:p>
          <a:p>
            <a:pPr lvl="1"/>
            <a:r>
              <a:rPr dirty="0"/>
              <a:t>Второй уровень</a:t>
            </a:r>
            <a:endParaRPr dirty="0"/>
          </a:p>
          <a:p>
            <a:pPr lvl="2"/>
            <a:r>
              <a:rPr dirty="0"/>
              <a:t>Третий уровень</a:t>
            </a:r>
            <a:endParaRPr dirty="0"/>
          </a:p>
          <a:p>
            <a:pPr lvl="3"/>
            <a:r>
              <a:rPr dirty="0"/>
              <a:t>Четвертый уровень</a:t>
            </a:r>
            <a:endParaRPr dirty="0"/>
          </a:p>
          <a:p>
            <a:pPr lvl="4"/>
            <a:r>
              <a:rPr dirty="0"/>
              <a:t>Пятый уровень</a:t>
            </a:r>
            <a:endParaRPr dirty="0"/>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5B2DD696-28B0-4178-91E3-AFA87CD639CF}" type="datetime1">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charset="0"/>
              </a:defRPr>
            </a:lvl1pPr>
          </a:lstStyle>
          <a:p>
            <a:pPr lvl="0" eaLnBrk="1" hangingPunct="1"/>
            <a:fld id="{9A0DB2DC-4C9A-4742-B13C-FB6460FD3503}" type="slidenum">
              <a:rPr lang="ru-RU" dirty="0"/>
            </a:fld>
            <a:endParaRPr lang="ru-RU"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4.png"/><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4.png"/><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4.png"/><Relationship Id="rId1"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4.png"/><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4.png"/><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p:pic>
        <p:nvPicPr>
          <p:cNvPr id="2050" name="Рисунок 3"/>
          <p:cNvPicPr>
            <a:picLocks noChangeAspect="1"/>
          </p:cNvPicPr>
          <p:nvPr/>
        </p:nvPicPr>
        <p:blipFill>
          <a:blip r:embed="rId2"/>
          <a:stretch>
            <a:fillRect/>
          </a:stretch>
        </p:blipFill>
        <p:spPr>
          <a:xfrm>
            <a:off x="-25400" y="0"/>
            <a:ext cx="12217400" cy="6858000"/>
          </a:xfrm>
          <a:prstGeom prst="rect">
            <a:avLst/>
          </a:prstGeom>
          <a:noFill/>
          <a:ln w="9525">
            <a:noFill/>
          </a:ln>
        </p:spPr>
      </p:pic>
      <p:sp>
        <p:nvSpPr>
          <p:cNvPr id="8" name="Прямоугольник 7"/>
          <p:cNvSpPr/>
          <p:nvPr/>
        </p:nvSpPr>
        <p:spPr>
          <a:xfrm>
            <a:off x="382588" y="2159000"/>
            <a:ext cx="11809413" cy="2692400"/>
          </a:xfrm>
          <a:prstGeom prst="rect">
            <a:avLst/>
          </a:prstGeom>
          <a:solidFill>
            <a:srgbClr val="48AC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sp>
        <p:nvSpPr>
          <p:cNvPr id="2052"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2053" name="Прямоугольник 2"/>
          <p:cNvSpPr/>
          <p:nvPr/>
        </p:nvSpPr>
        <p:spPr>
          <a:xfrm>
            <a:off x="5170805" y="2379980"/>
            <a:ext cx="6416675" cy="2097405"/>
          </a:xfrm>
          <a:prstGeom prst="rect">
            <a:avLst/>
          </a:prstGeom>
          <a:noFill/>
          <a:ln w="9525">
            <a:noFill/>
          </a:ln>
        </p:spPr>
        <p:txBody>
          <a:bodyPr>
            <a:noAutofit/>
          </a:bodyPr>
          <a:p>
            <a:pPr algn="ctr" eaLnBrk="1" hangingPunct="1"/>
            <a:r>
              <a:rPr lang="en-US" sz="3600" b="1" dirty="0">
                <a:solidFill>
                  <a:schemeClr val="bg1"/>
                </a:solidFill>
                <a:latin typeface="Times New Roman" panose="02020603050405020304" pitchFamily="18" charset="0"/>
                <a:cs typeface="Times New Roman" panose="02020603050405020304" pitchFamily="18" charset="0"/>
              </a:rPr>
              <a:t>Педагогика кадрларының біліктілігін арттыру курстарын ұйымдастыру және жүргізу қағидалары</a:t>
            </a:r>
            <a:endParaRPr lang="en-US" sz="3600" b="1" dirty="0">
              <a:solidFill>
                <a:schemeClr val="bg1"/>
              </a:solidFill>
              <a:latin typeface="Times New Roman" panose="02020603050405020304" pitchFamily="18" charset="0"/>
              <a:cs typeface="Times New Roman" panose="02020603050405020304" pitchFamily="18" charset="0"/>
            </a:endParaRPr>
          </a:p>
        </p:txBody>
      </p:sp>
      <p:pic>
        <p:nvPicPr>
          <p:cNvPr id="2054" name="Рисунок 6"/>
          <p:cNvPicPr>
            <a:picLocks noChangeAspect="1"/>
          </p:cNvPicPr>
          <p:nvPr/>
        </p:nvPicPr>
        <p:blipFill>
          <a:blip r:embed="rId1"/>
          <a:stretch>
            <a:fillRect/>
          </a:stretch>
        </p:blipFill>
        <p:spPr>
          <a:xfrm>
            <a:off x="382905" y="881380"/>
            <a:ext cx="4787900" cy="397002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8195"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8196" name="Прямоугольник 3"/>
          <p:cNvSpPr/>
          <p:nvPr/>
        </p:nvSpPr>
        <p:spPr>
          <a:xfrm>
            <a:off x="429260" y="1648460"/>
            <a:ext cx="3964305" cy="3335020"/>
          </a:xfrm>
          <a:prstGeom prst="rect">
            <a:avLst/>
          </a:prstGeom>
          <a:noFill/>
          <a:ln w="9525">
            <a:noFill/>
          </a:ln>
        </p:spPr>
        <p:txBody>
          <a:bodyPr>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«Бөбек» ҰҒПББСО әзірлеген «Өзін-өзі тану» адамгершілік-рухани білім беру бағдарламалары бойынша Курстардың ұзақтығы:</a:t>
            </a:r>
            <a:endParaRPr sz="2400" b="1" dirty="0">
              <a:solidFill>
                <a:srgbClr val="000000"/>
              </a:solidFill>
              <a:latin typeface="Arial" panose="020B0604020202020204" pitchFamily="34" charset="0"/>
              <a:cs typeface="Times New Roman" panose="02020603050405020304" pitchFamily="18" charset="0"/>
            </a:endParaRPr>
          </a:p>
        </p:txBody>
      </p:sp>
      <p:sp>
        <p:nvSpPr>
          <p:cNvPr id="8197" name="Прямоугольник 4"/>
          <p:cNvSpPr/>
          <p:nvPr/>
        </p:nvSpPr>
        <p:spPr>
          <a:xfrm>
            <a:off x="5415280" y="440690"/>
            <a:ext cx="6303645" cy="5750560"/>
          </a:xfrm>
          <a:prstGeom prst="rect">
            <a:avLst/>
          </a:prstGeom>
          <a:noFill/>
          <a:ln w="9525">
            <a:noFill/>
          </a:ln>
        </p:spPr>
        <p:txBody>
          <a:bodyPr>
            <a:noAutofit/>
          </a:bodyPr>
          <a:p>
            <a:pPr algn="just">
              <a:lnSpc>
                <a:spcPct val="115000"/>
              </a:lnSpc>
              <a:buFont typeface="Calibri Light" pitchFamily="34" charset="0"/>
            </a:pPr>
            <a:r>
              <a:rPr lang="en-US" sz="1600" dirty="0">
                <a:solidFill>
                  <a:srgbClr val="000000"/>
                </a:solidFill>
                <a:latin typeface="Arial" panose="020B0604020202020204" pitchFamily="34" charset="0"/>
                <a:cs typeface="Times New Roman" panose="02020603050405020304" pitchFamily="18" charset="0"/>
              </a:rPr>
              <a:t>1. </a:t>
            </a:r>
            <a:r>
              <a:rPr sz="1600" dirty="0">
                <a:solidFill>
                  <a:srgbClr val="000000"/>
                </a:solidFill>
                <a:latin typeface="Arial" panose="020B0604020202020204" pitchFamily="34" charset="0"/>
                <a:cs typeface="Times New Roman" panose="02020603050405020304" pitchFamily="18" charset="0"/>
              </a:rPr>
              <a:t>«Мектептің біртұтас педагогикалық процесіндегі жалпыадамзаттық құндылықтар» кемінде 350 академиялық сағат, оның ішінде «Жүректен жүрекке» бірінші кезеңі, аудиториялық оқыту – кемінде 80 академиялық сағат; «Құндылықтар практикасы» екінші кезеңі, мектептегі практика – кемінде 150 академиялық сағат; «Жүректен жүрекке» үшінші кезеңі, аудиториялық оқыту – кемінде 120 академиялық сағат;</a:t>
            </a:r>
            <a:endParaRPr sz="1600"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lang="en-US" sz="1600" dirty="0">
                <a:solidFill>
                  <a:srgbClr val="000000"/>
                </a:solidFill>
                <a:latin typeface="Arial" panose="020B0604020202020204" pitchFamily="34" charset="0"/>
                <a:cs typeface="Times New Roman" panose="02020603050405020304" pitchFamily="18" charset="0"/>
              </a:rPr>
              <a:t>2. </a:t>
            </a:r>
            <a:r>
              <a:rPr sz="1600" dirty="0">
                <a:solidFill>
                  <a:srgbClr val="000000"/>
                </a:solidFill>
                <a:latin typeface="Arial" panose="020B0604020202020204" pitchFamily="34" charset="0"/>
                <a:cs typeface="Times New Roman" panose="02020603050405020304" pitchFamily="18" charset="0"/>
              </a:rPr>
              <a:t>«Сыныптың біртұтас педагогикалық процесіндегі жалпыадамзаттық құндылықтар» – кемінде 340 академиялық сағат: «Жүректен жүрекке» бірінші кезеңі, аудиториялық оқыту – кемінде 160 академиялық сағат; «Құндылықтар практикасы» екінші кезеңі, мектептегі практика – кемінде 100 академиялық сағат; «Жүректен жүрекке» үшінші кезеңі, аудиториялық оқыту – кемінде 80 академиялық сағат;</a:t>
            </a:r>
            <a:endParaRPr sz="1600"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lang="en-US" sz="1600" dirty="0">
                <a:solidFill>
                  <a:srgbClr val="000000"/>
                </a:solidFill>
                <a:latin typeface="Arial" panose="020B0604020202020204" pitchFamily="34" charset="0"/>
                <a:cs typeface="Times New Roman" panose="02020603050405020304" pitchFamily="18" charset="0"/>
              </a:rPr>
              <a:t>3. </a:t>
            </a:r>
            <a:r>
              <a:rPr sz="1600" dirty="0">
                <a:solidFill>
                  <a:srgbClr val="000000"/>
                </a:solidFill>
                <a:latin typeface="Arial" panose="020B0604020202020204" pitchFamily="34" charset="0"/>
                <a:cs typeface="Times New Roman" panose="02020603050405020304" pitchFamily="18" charset="0"/>
              </a:rPr>
              <a:t>«Сабақтағы жалпыадамзаттық құндылықтар» – кемінде 340 академиялық сағат: «Жүректен жүрекке» бірінші кезеңі, аудиториялық оқыту – кемінде 160 академиялық сағат; «Құндылықтар практикасы» екінші кезеңі, мектептегі практика – кемінде 100 академиялық сағат; «Жүректен жүрекке» үшінші кезеңі, аудиториялық оқыту – кемінде 80 академиялық сағат;</a:t>
            </a:r>
            <a:endParaRPr sz="1600" dirty="0">
              <a:solidFill>
                <a:srgbClr val="000000"/>
              </a:solidFill>
              <a:latin typeface="Arial" panose="020B0604020202020204" pitchFamily="34" charset="0"/>
              <a:cs typeface="Times New Roman" panose="02020603050405020304" pitchFamily="18" charset="0"/>
            </a:endParaRPr>
          </a:p>
        </p:txBody>
      </p:sp>
      <p:sp>
        <p:nvSpPr>
          <p:cNvPr id="7" name="Стрелка вправо 6"/>
          <p:cNvSpPr/>
          <p:nvPr/>
        </p:nvSpPr>
        <p:spPr>
          <a:xfrm>
            <a:off x="4038600" y="2267585"/>
            <a:ext cx="901700"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089843" y="57086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089843" y="2545080"/>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089843" y="4518660"/>
            <a:ext cx="325437" cy="32385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9219" name="Рисунок 2"/>
          <p:cNvPicPr>
            <a:picLocks noChangeAspect="1"/>
          </p:cNvPicPr>
          <p:nvPr/>
        </p:nvPicPr>
        <p:blipFill>
          <a:blip r:embed="rId1"/>
          <a:stretch>
            <a:fillRect/>
          </a:stretch>
        </p:blipFill>
        <p:spPr>
          <a:xfrm>
            <a:off x="-1905" y="58738"/>
            <a:ext cx="12193588" cy="6859587"/>
          </a:xfrm>
          <a:prstGeom prst="rect">
            <a:avLst/>
          </a:prstGeom>
          <a:noFill/>
          <a:ln w="9525">
            <a:noFill/>
          </a:ln>
        </p:spPr>
      </p:pic>
      <p:sp>
        <p:nvSpPr>
          <p:cNvPr id="9220" name="Прямоугольник 3"/>
          <p:cNvSpPr/>
          <p:nvPr/>
        </p:nvSpPr>
        <p:spPr>
          <a:xfrm>
            <a:off x="447040" y="1808480"/>
            <a:ext cx="4015105" cy="3361055"/>
          </a:xfrm>
          <a:prstGeom prst="rect">
            <a:avLst/>
          </a:prstGeom>
          <a:noFill/>
          <a:ln w="9525">
            <a:noFill/>
          </a:ln>
        </p:spPr>
        <p:txBody>
          <a:bodyPr wrap="square">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Қазақстан Республикасы жалпы орта білім беру ұйымдары басшыларының біліктіліктерін арттыру бағдарламасы бойынша курстардың ұзақтығы</a:t>
            </a:r>
            <a:endParaRPr sz="2400" b="1" dirty="0">
              <a:solidFill>
                <a:srgbClr val="000000"/>
              </a:solidFill>
              <a:latin typeface="Arial" panose="020B0604020202020204" pitchFamily="34" charset="0"/>
              <a:cs typeface="Times New Roman" panose="02020603050405020304" pitchFamily="18" charset="0"/>
            </a:endParaRPr>
          </a:p>
        </p:txBody>
      </p:sp>
      <p:sp>
        <p:nvSpPr>
          <p:cNvPr id="9221" name="Прямоугольник 5"/>
          <p:cNvSpPr/>
          <p:nvPr/>
        </p:nvSpPr>
        <p:spPr>
          <a:xfrm>
            <a:off x="5570220" y="852170"/>
            <a:ext cx="6287770" cy="4513580"/>
          </a:xfrm>
          <a:prstGeom prst="rect">
            <a:avLst/>
          </a:prstGeom>
          <a:noFill/>
          <a:ln w="9525">
            <a:noFill/>
          </a:ln>
        </p:spPr>
        <p:txBody>
          <a:bodyPr>
            <a:noAutofit/>
          </a:bodyPr>
          <a:p>
            <a:r>
              <a:rPr lang="en-US" dirty="0">
                <a:latin typeface="Arial" panose="020B0604020202020204" pitchFamily="34" charset="0"/>
              </a:rPr>
              <a:t>- </a:t>
            </a:r>
            <a:r>
              <a:rPr dirty="0">
                <a:latin typeface="Arial" panose="020B0604020202020204" pitchFamily="34" charset="0"/>
              </a:rPr>
              <a:t>Қазақстан Республикасы жалпы орта білім беру ұйымдары басшыларының біліктіліктерін арттыру бағдарламасы бойынша курстардың ұзақтығы – кемінде 640 академиялық сағат: </a:t>
            </a:r>
            <a:endParaRPr dirty="0">
              <a:latin typeface="Arial" panose="020B0604020202020204" pitchFamily="34" charset="0"/>
            </a:endParaRPr>
          </a:p>
          <a:p>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аудиториялық оқытудың бірінші кезеңі – кемінде 160 академиялық сағат; </a:t>
            </a:r>
            <a:endParaRPr dirty="0">
              <a:latin typeface="Arial" panose="020B0604020202020204" pitchFamily="34" charset="0"/>
            </a:endParaRPr>
          </a:p>
          <a:p>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«Мектептегі практика» бірінші кезеңі – кемінде 80 академиялық сағат; </a:t>
            </a:r>
            <a:endParaRPr dirty="0">
              <a:latin typeface="Arial" panose="020B0604020202020204" pitchFamily="34" charset="0"/>
            </a:endParaRPr>
          </a:p>
          <a:p>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аудиториялық оқытудың екінші кезеңі – кемінде 160 академиялық сағат; </a:t>
            </a:r>
            <a:endParaRPr dirty="0">
              <a:latin typeface="Arial" panose="020B0604020202020204" pitchFamily="34" charset="0"/>
            </a:endParaRPr>
          </a:p>
          <a:p>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«Мектептегі практика» екінші кезеңі – кемінде 240 академиялық сағат.</a:t>
            </a:r>
            <a:endParaRPr dirty="0">
              <a:latin typeface="Arial" panose="020B0604020202020204" pitchFamily="34" charset="0"/>
            </a:endParaRPr>
          </a:p>
        </p:txBody>
      </p:sp>
      <p:sp>
        <p:nvSpPr>
          <p:cNvPr id="7" name="Стрелка вправо 6"/>
          <p:cNvSpPr/>
          <p:nvPr/>
        </p:nvSpPr>
        <p:spPr>
          <a:xfrm>
            <a:off x="4187825" y="2876550"/>
            <a:ext cx="793115"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00003" y="97853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00003" y="234124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12703" y="311277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00003" y="4021455"/>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5100003" y="4845685"/>
            <a:ext cx="325437" cy="323850"/>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10243"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10244" name="Прямоугольник 3"/>
          <p:cNvSpPr/>
          <p:nvPr/>
        </p:nvSpPr>
        <p:spPr>
          <a:xfrm>
            <a:off x="412750" y="1359535"/>
            <a:ext cx="4083685" cy="3386455"/>
          </a:xfrm>
          <a:prstGeom prst="rect">
            <a:avLst/>
          </a:prstGeom>
          <a:noFill/>
          <a:ln w="9525">
            <a:noFill/>
          </a:ln>
        </p:spPr>
        <p:txBody>
          <a:bodyPr>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Жоғары оқу орындарының педагогикалық мамандықтары оқытушыларының біліктіліктерін арттыру бағдарламалары бойынша курстардың ұзақтығы </a:t>
            </a:r>
            <a:endParaRPr sz="2400" b="1" dirty="0">
              <a:solidFill>
                <a:srgbClr val="000000"/>
              </a:solidFill>
              <a:latin typeface="Arial" panose="020B0604020202020204" pitchFamily="34" charset="0"/>
              <a:cs typeface="Times New Roman" panose="02020603050405020304" pitchFamily="18" charset="0"/>
            </a:endParaRPr>
          </a:p>
        </p:txBody>
      </p:sp>
      <p:sp>
        <p:nvSpPr>
          <p:cNvPr id="10245" name="Прямоугольник 5"/>
          <p:cNvSpPr/>
          <p:nvPr/>
        </p:nvSpPr>
        <p:spPr>
          <a:xfrm>
            <a:off x="5578475" y="1483995"/>
            <a:ext cx="6217920" cy="3138170"/>
          </a:xfrm>
          <a:prstGeom prst="rect">
            <a:avLst/>
          </a:prstGeom>
          <a:noFill/>
          <a:ln w="9525">
            <a:noFill/>
          </a:ln>
        </p:spPr>
        <p:txBody>
          <a:bodyPr wrap="square">
            <a:spAutoFit/>
          </a:bodyPr>
          <a:p>
            <a:r>
              <a:rPr lang="en-US" dirty="0">
                <a:latin typeface="Arial" panose="020B0604020202020204" pitchFamily="34" charset="0"/>
              </a:rPr>
              <a:t>1. </a:t>
            </a:r>
            <a:r>
              <a:rPr dirty="0">
                <a:latin typeface="Arial" panose="020B0604020202020204" pitchFamily="34" charset="0"/>
              </a:rPr>
              <a:t>Жоғары оқу орындарының педагогикалық мамандықтары оқытушыларының біліктіліктерін арттыру бағдарламалары бойынша курстардың ұзақтығы – кемінде 240 академиялық сағат (4 апта): </a:t>
            </a:r>
            <a:endParaRPr dirty="0">
              <a:latin typeface="Arial" panose="020B0604020202020204" pitchFamily="34" charset="0"/>
            </a:endParaRPr>
          </a:p>
          <a:p>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онлайн режимінде – 60 академиялық сағат (екі апта);</a:t>
            </a:r>
            <a:endParaRPr dirty="0">
              <a:latin typeface="Arial" panose="020B0604020202020204" pitchFamily="34" charset="0"/>
            </a:endParaRPr>
          </a:p>
          <a:p>
            <a:r>
              <a:rPr dirty="0">
                <a:latin typeface="Arial" panose="020B0604020202020204" pitchFamily="34" charset="0"/>
              </a:rPr>
              <a:t> </a:t>
            </a:r>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күндізгі оқыту – 80 академиялық сағат; </a:t>
            </a:r>
            <a:endParaRPr dirty="0">
              <a:latin typeface="Arial" panose="020B0604020202020204" pitchFamily="34" charset="0"/>
            </a:endParaRPr>
          </a:p>
          <a:p>
            <a:endParaRPr dirty="0">
              <a:latin typeface="Arial" panose="020B0604020202020204" pitchFamily="34" charset="0"/>
            </a:endParaRPr>
          </a:p>
          <a:p>
            <a:r>
              <a:rPr lang="en-US" dirty="0">
                <a:latin typeface="Arial" panose="020B0604020202020204" pitchFamily="34" charset="0"/>
              </a:rPr>
              <a:t>- </a:t>
            </a:r>
            <a:r>
              <a:rPr dirty="0">
                <a:latin typeface="Arial" panose="020B0604020202020204" pitchFamily="34" charset="0"/>
              </a:rPr>
              <a:t>тыңдаушының оқытушымен бірлескен өзіндік жұмысы, оның ішінде портфолио қорғау – 100 академиялық сағат.</a:t>
            </a:r>
            <a:endParaRPr dirty="0">
              <a:latin typeface="Arial" panose="020B0604020202020204" pitchFamily="34" charset="0"/>
            </a:endParaRPr>
          </a:p>
        </p:txBody>
      </p:sp>
      <p:sp>
        <p:nvSpPr>
          <p:cNvPr id="7" name="Стрелка вправо 6"/>
          <p:cNvSpPr/>
          <p:nvPr/>
        </p:nvSpPr>
        <p:spPr>
          <a:xfrm>
            <a:off x="4237990" y="2876550"/>
            <a:ext cx="697230"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292290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123" y="349440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71123" y="4065905"/>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71123" y="1608455"/>
            <a:ext cx="325437" cy="323850"/>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11267"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11268" name="Прямоугольник 3"/>
          <p:cNvSpPr/>
          <p:nvPr/>
        </p:nvSpPr>
        <p:spPr>
          <a:xfrm>
            <a:off x="601345" y="1780540"/>
            <a:ext cx="3791585" cy="3464560"/>
          </a:xfrm>
          <a:prstGeom prst="rect">
            <a:avLst/>
          </a:prstGeom>
          <a:noFill/>
          <a:ln w="9525">
            <a:noFill/>
          </a:ln>
        </p:spPr>
        <p:txBody>
          <a:bodyPr wrap="square">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Тыңдаушы біліктілікті арттыру курстарынан келесі өту шарттарын көрсете отырып, Ұйыммен оқу шартына (келісіміне) қол қояды:</a:t>
            </a:r>
            <a:endParaRPr sz="2000" dirty="0">
              <a:latin typeface="Arial" panose="020B0604020202020204" pitchFamily="34" charset="0"/>
              <a:ea typeface="Calibri" panose="020F0502020204030204" charset="0"/>
            </a:endParaRPr>
          </a:p>
        </p:txBody>
      </p:sp>
      <p:sp>
        <p:nvSpPr>
          <p:cNvPr id="11269" name="Прямоугольник 5"/>
          <p:cNvSpPr/>
          <p:nvPr/>
        </p:nvSpPr>
        <p:spPr>
          <a:xfrm>
            <a:off x="5532120" y="1275080"/>
            <a:ext cx="6303010" cy="3692525"/>
          </a:xfrm>
          <a:prstGeom prst="rect">
            <a:avLst/>
          </a:prstGeom>
          <a:noFill/>
          <a:ln w="9525">
            <a:noFill/>
          </a:ln>
        </p:spPr>
        <p:txBody>
          <a:bodyPr wrap="square">
            <a:spAutoFit/>
          </a:bodyPr>
          <a:p>
            <a:r>
              <a:rPr lang="en-US" altLang="x-none" dirty="0">
                <a:latin typeface="Arial" panose="020B0604020202020204" pitchFamily="34" charset="0"/>
              </a:rPr>
              <a:t>1) белгіленген оқу жоспарына, кестесіне және сабақ кестесіне сәйкес оқуға;</a:t>
            </a:r>
            <a:endParaRPr lang="en-US" altLang="x-none" dirty="0">
              <a:latin typeface="Arial" panose="020B0604020202020204" pitchFamily="34" charset="0"/>
            </a:endParaRPr>
          </a:p>
          <a:p>
            <a:endParaRPr lang="en-US" altLang="x-none" dirty="0">
              <a:latin typeface="Arial" panose="020B0604020202020204" pitchFamily="34" charset="0"/>
            </a:endParaRPr>
          </a:p>
          <a:p>
            <a:r>
              <a:rPr lang="en-US" altLang="x-none" dirty="0">
                <a:latin typeface="Arial" panose="020B0604020202020204" pitchFamily="34" charset="0"/>
              </a:rPr>
              <a:t> 2) оқу тәртібін және мінез-құлық нормаларын сақтауға, оның ішінде профессорлық-оқытушылар құрамына және басқа да білім алушыларға құрмет көрсетуге, олардың ар-намысы мен қадір-қасиетіне қол сұқпауға;</a:t>
            </a:r>
            <a:endParaRPr lang="en-US" altLang="x-none" dirty="0">
              <a:latin typeface="Arial" panose="020B0604020202020204" pitchFamily="34" charset="0"/>
            </a:endParaRPr>
          </a:p>
          <a:p>
            <a:endParaRPr lang="en-US" altLang="x-none" dirty="0">
              <a:latin typeface="Arial" panose="020B0604020202020204" pitchFamily="34" charset="0"/>
            </a:endParaRPr>
          </a:p>
          <a:p>
            <a:r>
              <a:rPr lang="en-US" altLang="x-none" dirty="0">
                <a:latin typeface="Arial" panose="020B0604020202020204" pitchFamily="34" charset="0"/>
              </a:rPr>
              <a:t> 3) біліктілікті арттыру курсының кестесіне сәйкес барлық сабақтардың кемінде 80%-на қатысуға;</a:t>
            </a:r>
            <a:endParaRPr lang="en-US" altLang="x-none" dirty="0">
              <a:latin typeface="Arial" panose="020B0604020202020204" pitchFamily="34" charset="0"/>
            </a:endParaRPr>
          </a:p>
          <a:p>
            <a:endParaRPr lang="en-US" altLang="x-none" dirty="0">
              <a:latin typeface="Arial" panose="020B0604020202020204" pitchFamily="34" charset="0"/>
            </a:endParaRPr>
          </a:p>
          <a:p>
            <a:r>
              <a:rPr lang="en-US" altLang="x-none" dirty="0">
                <a:latin typeface="Arial" panose="020B0604020202020204" pitchFamily="34" charset="0"/>
              </a:rPr>
              <a:t> 4) алынған ең жоғары балдың кемінде 50% көлемінде қорытынды тестілеуден өтуге міндетті. </a:t>
            </a:r>
            <a:endParaRPr dirty="0">
              <a:latin typeface="Arial" panose="020B0604020202020204" pitchFamily="34" charset="0"/>
            </a:endParaRPr>
          </a:p>
        </p:txBody>
      </p:sp>
      <p:sp>
        <p:nvSpPr>
          <p:cNvPr id="7" name="Стрелка вправо 6"/>
          <p:cNvSpPr/>
          <p:nvPr/>
        </p:nvSpPr>
        <p:spPr>
          <a:xfrm>
            <a:off x="4220210" y="2876550"/>
            <a:ext cx="697230"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00003" y="1356360"/>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00003" y="2192020"/>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00003" y="355473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00003" y="4415155"/>
            <a:ext cx="325437" cy="323850"/>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12291" name="Рисунок 2"/>
          <p:cNvPicPr>
            <a:picLocks noChangeAspect="1"/>
          </p:cNvPicPr>
          <p:nvPr/>
        </p:nvPicPr>
        <p:blipFill>
          <a:blip r:embed="rId1"/>
          <a:stretch>
            <a:fillRect/>
          </a:stretch>
        </p:blipFill>
        <p:spPr>
          <a:xfrm>
            <a:off x="0" y="72073"/>
            <a:ext cx="12193588" cy="6859587"/>
          </a:xfrm>
          <a:prstGeom prst="rect">
            <a:avLst/>
          </a:prstGeom>
          <a:noFill/>
          <a:ln w="9525">
            <a:noFill/>
          </a:ln>
        </p:spPr>
      </p:pic>
      <p:sp>
        <p:nvSpPr>
          <p:cNvPr id="12292" name="Прямоугольник 3"/>
          <p:cNvSpPr/>
          <p:nvPr/>
        </p:nvSpPr>
        <p:spPr>
          <a:xfrm>
            <a:off x="910590" y="2245995"/>
            <a:ext cx="3016885" cy="1510665"/>
          </a:xfrm>
          <a:prstGeom prst="rect">
            <a:avLst/>
          </a:prstGeom>
          <a:noFill/>
          <a:ln w="9525">
            <a:noFill/>
          </a:ln>
        </p:spPr>
        <p:txBody>
          <a:bodyPr wrap="square">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Тыңдаушыларды қорытынды бағалау және сертификаттау</a:t>
            </a:r>
            <a:endParaRPr sz="2400" b="1" dirty="0">
              <a:solidFill>
                <a:srgbClr val="000000"/>
              </a:solidFill>
              <a:latin typeface="Arial" panose="020B0604020202020204" pitchFamily="34" charset="0"/>
              <a:cs typeface="Times New Roman" panose="02020603050405020304" pitchFamily="18" charset="0"/>
            </a:endParaRPr>
          </a:p>
        </p:txBody>
      </p:sp>
      <p:sp>
        <p:nvSpPr>
          <p:cNvPr id="12293" name="Прямоугольник 5"/>
          <p:cNvSpPr/>
          <p:nvPr/>
        </p:nvSpPr>
        <p:spPr>
          <a:xfrm>
            <a:off x="5426075" y="570865"/>
            <a:ext cx="6430645" cy="6185535"/>
          </a:xfrm>
          <a:prstGeom prst="rect">
            <a:avLst/>
          </a:prstGeom>
          <a:noFill/>
          <a:ln w="9525">
            <a:noFill/>
          </a:ln>
        </p:spPr>
        <p:txBody>
          <a:bodyPr wrap="square">
            <a:spAutoFit/>
          </a:bodyPr>
          <a:p>
            <a:pPr algn="ctr"/>
            <a:r>
              <a:rPr lang="en-US" altLang="x-none" b="1" dirty="0">
                <a:latin typeface="Arial" panose="020B0604020202020204" pitchFamily="34" charset="0"/>
              </a:rPr>
              <a:t>Курс аяқталған соң Ұйым тыңдаушылар білімінің қорытынды бағасын:</a:t>
            </a:r>
            <a:endParaRPr lang="en-US" altLang="x-none" b="1" dirty="0">
              <a:latin typeface="Arial" panose="020B0604020202020204" pitchFamily="34" charset="0"/>
            </a:endParaRPr>
          </a:p>
          <a:p>
            <a:r>
              <a:rPr lang="en-US" altLang="x-none" dirty="0">
                <a:latin typeface="Arial" panose="020B0604020202020204" pitchFamily="34" charset="0"/>
              </a:rPr>
              <a:t>1) Курста оқу кезеңінде дайындалған портфолио (ұзақ мерзімді Курстарда);</a:t>
            </a:r>
            <a:endParaRPr lang="en-US" altLang="x-none" dirty="0">
              <a:latin typeface="Arial" panose="020B0604020202020204" pitchFamily="34" charset="0"/>
            </a:endParaRPr>
          </a:p>
          <a:p>
            <a:r>
              <a:rPr lang="en-US" altLang="x-none" dirty="0">
                <a:latin typeface="Arial" panose="020B0604020202020204" pitchFamily="34" charset="0"/>
              </a:rPr>
              <a:t>2) Ұйымда (оның ішінде қашықтан оқу кезеңінде) жүргізілген сабақтар негізінде дайындалған жобаны (презентация түрінде) қорғау;</a:t>
            </a:r>
            <a:endParaRPr lang="en-US" altLang="x-none" dirty="0">
              <a:latin typeface="Arial" panose="020B0604020202020204" pitchFamily="34" charset="0"/>
            </a:endParaRPr>
          </a:p>
          <a:p>
            <a:r>
              <a:rPr lang="en-US" altLang="x-none" dirty="0">
                <a:latin typeface="Arial" panose="020B0604020202020204" pitchFamily="34" charset="0"/>
              </a:rPr>
              <a:t>3) тестілеу, жазбаша, ауызша немесе курстық жұмыс түріндегі біліктілік емтихандарын тапсыру арқылы жүргізеді.</a:t>
            </a:r>
            <a:endParaRPr lang="en-US" altLang="x-none" dirty="0">
              <a:latin typeface="Arial" panose="020B0604020202020204" pitchFamily="34" charset="0"/>
            </a:endParaRPr>
          </a:p>
          <a:p>
            <a:r>
              <a:rPr lang="en-US" altLang="x-none" dirty="0">
                <a:latin typeface="Arial" panose="020B0604020202020204" pitchFamily="34" charset="0"/>
              </a:rPr>
              <a:t>Біліктілік емтихандарынан шектік балы:</a:t>
            </a:r>
            <a:endParaRPr lang="en-US" altLang="x-none" dirty="0">
              <a:latin typeface="Arial" panose="020B0604020202020204" pitchFamily="34" charset="0"/>
            </a:endParaRPr>
          </a:p>
          <a:p>
            <a:r>
              <a:rPr lang="en-US" altLang="x-none" dirty="0">
                <a:latin typeface="Arial" panose="020B0604020202020204" pitchFamily="34" charset="0"/>
              </a:rPr>
              <a:t>«Тиімді оқыту» - 40 %;</a:t>
            </a:r>
            <a:endParaRPr lang="en-US" altLang="x-none" dirty="0">
              <a:latin typeface="Arial" panose="020B0604020202020204" pitchFamily="34" charset="0"/>
            </a:endParaRPr>
          </a:p>
          <a:p>
            <a:r>
              <a:rPr lang="en-US" altLang="x-none" dirty="0">
                <a:latin typeface="Arial" panose="020B0604020202020204" pitchFamily="34" charset="0"/>
              </a:rPr>
              <a:t>«Мектептегі мұғалім көшбасшылығы» - 50%;</a:t>
            </a:r>
            <a:endParaRPr lang="en-US" altLang="x-none" dirty="0">
              <a:latin typeface="Arial" panose="020B0604020202020204" pitchFamily="34" charset="0"/>
            </a:endParaRPr>
          </a:p>
          <a:p>
            <a:r>
              <a:rPr lang="en-US" altLang="x-none" dirty="0">
                <a:latin typeface="Arial" panose="020B0604020202020204" pitchFamily="34" charset="0"/>
              </a:rPr>
              <a:t>«Педагогикалық қоғамдастықтағы мұғалім көшбасшылығы»</a:t>
            </a:r>
            <a:endParaRPr lang="en-US" altLang="x-none" dirty="0">
              <a:latin typeface="Arial" panose="020B0604020202020204" pitchFamily="34" charset="0"/>
            </a:endParaRPr>
          </a:p>
          <a:p>
            <a:r>
              <a:rPr lang="en-US" altLang="x-none" dirty="0">
                <a:latin typeface="Arial" panose="020B0604020202020204" pitchFamily="34" charset="0"/>
              </a:rPr>
              <a:t> - 60% ең жоғары мүмкіндікте болады. </a:t>
            </a:r>
            <a:endParaRPr lang="en-US" altLang="x-none" dirty="0">
              <a:latin typeface="Arial" panose="020B0604020202020204" pitchFamily="34" charset="0"/>
            </a:endParaRPr>
          </a:p>
          <a:p>
            <a:endParaRPr dirty="0">
              <a:latin typeface="Arial" panose="020B0604020202020204" pitchFamily="34" charset="0"/>
            </a:endParaRPr>
          </a:p>
          <a:p>
            <a:pPr indent="457200"/>
            <a:r>
              <a:rPr lang="en-US" altLang="x-none" dirty="0">
                <a:sym typeface="+mn-ea"/>
              </a:rPr>
              <a:t>Басшылардың білім беру бағдарламасы бойынша курстарды аяқтаған тыңдаушыларға Ұйымдар курстан өткен уақыт аралығында әзірленген портфолио бойынша қорытынды бағалауды өткізеді.</a:t>
            </a:r>
            <a:endParaRPr lang="en-US" altLang="x-none" dirty="0">
              <a:latin typeface="Arial" panose="020B0604020202020204" pitchFamily="34" charset="0"/>
            </a:endParaRPr>
          </a:p>
          <a:p>
            <a:endParaRPr dirty="0">
              <a:latin typeface="Arial" panose="020B0604020202020204" pitchFamily="34" charset="0"/>
            </a:endParaRPr>
          </a:p>
        </p:txBody>
      </p:sp>
      <p:sp>
        <p:nvSpPr>
          <p:cNvPr id="7" name="Стрелка вправо 6"/>
          <p:cNvSpPr/>
          <p:nvPr/>
        </p:nvSpPr>
        <p:spPr>
          <a:xfrm>
            <a:off x="4220210" y="2876550"/>
            <a:ext cx="697230"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00003" y="123634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00003" y="178498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00003" y="2661285"/>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00003" y="5339080"/>
            <a:ext cx="325437" cy="323850"/>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12291"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12292" name="Прямоугольник 3"/>
          <p:cNvSpPr/>
          <p:nvPr/>
        </p:nvSpPr>
        <p:spPr>
          <a:xfrm>
            <a:off x="910590" y="2245995"/>
            <a:ext cx="3016885" cy="1510665"/>
          </a:xfrm>
          <a:prstGeom prst="rect">
            <a:avLst/>
          </a:prstGeom>
          <a:noFill/>
          <a:ln w="9525">
            <a:noFill/>
          </a:ln>
        </p:spPr>
        <p:txBody>
          <a:bodyPr wrap="square">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Тыңдаушыларды қорытынды бағалау және сертификаттау</a:t>
            </a:r>
            <a:endParaRPr sz="2400" b="1" dirty="0">
              <a:solidFill>
                <a:srgbClr val="000000"/>
              </a:solidFill>
              <a:latin typeface="Arial" panose="020B0604020202020204" pitchFamily="34" charset="0"/>
              <a:cs typeface="Times New Roman" panose="02020603050405020304" pitchFamily="18" charset="0"/>
            </a:endParaRPr>
          </a:p>
        </p:txBody>
      </p:sp>
      <p:sp>
        <p:nvSpPr>
          <p:cNvPr id="12293" name="Прямоугольник 5"/>
          <p:cNvSpPr/>
          <p:nvPr/>
        </p:nvSpPr>
        <p:spPr>
          <a:xfrm>
            <a:off x="5537835" y="734695"/>
            <a:ext cx="6346190" cy="5754370"/>
          </a:xfrm>
          <a:prstGeom prst="rect">
            <a:avLst/>
          </a:prstGeom>
          <a:noFill/>
          <a:ln w="9525">
            <a:noFill/>
          </a:ln>
        </p:spPr>
        <p:txBody>
          <a:bodyPr wrap="square">
            <a:spAutoFit/>
          </a:bodyPr>
          <a:p>
            <a:r>
              <a:rPr lang="en-US" altLang="en-US" sz="1600" dirty="0">
                <a:latin typeface="Arial" panose="020B0604020202020204" pitchFamily="34" charset="0"/>
              </a:rPr>
              <a:t>1</a:t>
            </a:r>
            <a:r>
              <a:rPr lang="en-US" altLang="x-none" sz="1600" dirty="0">
                <a:latin typeface="Arial" panose="020B0604020202020204" pitchFamily="34" charset="0"/>
              </a:rPr>
              <a:t>. Білім беру бағдарламасы бойынша Курстардан өткен және қорытынды бағалауды сәтті тапсырған тыңдаушыларға Ұйым біліктілікті арттыру курсының тақырыбына сәйкес сертификат (белгіленген формада және /немесе өз үлгісінде) береді.</a:t>
            </a:r>
            <a:endParaRPr lang="en-US" altLang="x-none" sz="1600" dirty="0">
              <a:latin typeface="Arial" panose="020B0604020202020204" pitchFamily="34" charset="0"/>
            </a:endParaRPr>
          </a:p>
          <a:p>
            <a:r>
              <a:rPr lang="en-US" altLang="en-US" sz="1600" dirty="0">
                <a:latin typeface="Arial" panose="020B0604020202020204" pitchFamily="34" charset="0"/>
              </a:rPr>
              <a:t>2</a:t>
            </a:r>
            <a:r>
              <a:rPr lang="en-US" altLang="x-none" sz="1600" dirty="0">
                <a:latin typeface="Arial" panose="020B0604020202020204" pitchFamily="34" charset="0"/>
              </a:rPr>
              <a:t>. «НЗМ» ДББҰ ПШО әзірлеген білім беру бағдарламалары бойынша курстарды аяқтаған және біліктілік емтиханынан сәтті өткен тыңдаушыларға Ұйымдар сертификат береді:</a:t>
            </a:r>
            <a:endParaRPr lang="en-US" altLang="x-none" sz="1600" dirty="0">
              <a:latin typeface="Arial" panose="020B0604020202020204" pitchFamily="34" charset="0"/>
            </a:endParaRPr>
          </a:p>
          <a:p>
            <a:r>
              <a:rPr lang="en-US" altLang="x-none" sz="1600" dirty="0">
                <a:latin typeface="Arial" panose="020B0604020202020204" pitchFamily="34" charset="0"/>
              </a:rPr>
              <a:t>осы Қағидаларға16-қосымшаға сәйкес нысанда «Тиімді оқыту»;</a:t>
            </a:r>
            <a:endParaRPr lang="en-US" altLang="x-none" sz="1600" dirty="0">
              <a:latin typeface="Arial" panose="020B0604020202020204" pitchFamily="34" charset="0"/>
            </a:endParaRPr>
          </a:p>
          <a:p>
            <a:r>
              <a:rPr lang="en-US" altLang="x-none" sz="1600" dirty="0">
                <a:latin typeface="Arial" panose="020B0604020202020204" pitchFamily="34" charset="0"/>
              </a:rPr>
              <a:t>осы Қағидаларға17-қосымшаға сәйкес нысанда «Мектептегі мұғалім көшбасшылығы»;</a:t>
            </a:r>
            <a:endParaRPr lang="en-US" altLang="x-none" sz="1600" dirty="0">
              <a:latin typeface="Arial" panose="020B0604020202020204" pitchFamily="34" charset="0"/>
            </a:endParaRPr>
          </a:p>
          <a:p>
            <a:r>
              <a:rPr lang="en-US" altLang="x-none" sz="1600" dirty="0">
                <a:latin typeface="Arial" panose="020B0604020202020204" pitchFamily="34" charset="0"/>
              </a:rPr>
              <a:t>осы Қағидаларға18-қосымшаға сәйкес нысанда «Педагогикалық қоғамдастықтағы мұғалім көшбасшылығы».</a:t>
            </a:r>
            <a:endParaRPr lang="en-US" altLang="x-none" sz="1600" dirty="0">
              <a:latin typeface="Arial" panose="020B0604020202020204" pitchFamily="34" charset="0"/>
            </a:endParaRPr>
          </a:p>
          <a:p>
            <a:r>
              <a:rPr lang="en-US" altLang="en-US" sz="1600" dirty="0">
                <a:latin typeface="Arial" panose="020B0604020202020204" pitchFamily="34" charset="0"/>
              </a:rPr>
              <a:t>3</a:t>
            </a:r>
            <a:r>
              <a:rPr lang="en-US" altLang="x-none" sz="1600" dirty="0">
                <a:latin typeface="Arial" panose="020B0604020202020204" pitchFamily="34" charset="0"/>
              </a:rPr>
              <a:t>. «Бөбек» ҰҒПББСО АҮДИ әзірлеген білім беру бағдарламалары бойынша Курстардан өткен және біліктілік емтиханын сәтті тапсырған тыңдаушыларға Ұйымдар сертификат береді:</a:t>
            </a:r>
            <a:endParaRPr lang="en-US" altLang="x-none" sz="1600" dirty="0">
              <a:latin typeface="Arial" panose="020B0604020202020204" pitchFamily="34" charset="0"/>
            </a:endParaRPr>
          </a:p>
          <a:p>
            <a:r>
              <a:rPr lang="en-US" altLang="x-none" sz="1600" dirty="0">
                <a:latin typeface="Arial" panose="020B0604020202020204" pitchFamily="34" charset="0"/>
              </a:rPr>
              <a:t>осы Нұсқаулыққа 19-қосымшаға сәйкес нысанда «Сабақтағы жалпыадамзаттық құндылықтар»;</a:t>
            </a:r>
            <a:endParaRPr lang="en-US" altLang="x-none" sz="1600" dirty="0">
              <a:latin typeface="Arial" panose="020B0604020202020204" pitchFamily="34" charset="0"/>
            </a:endParaRPr>
          </a:p>
          <a:p>
            <a:r>
              <a:rPr lang="en-US" altLang="x-none" sz="1600" dirty="0">
                <a:latin typeface="Arial" panose="020B0604020202020204" pitchFamily="34" charset="0"/>
              </a:rPr>
              <a:t>осы Нұсқаулыққа 20-қосымшаға сәйкес нысанда «Сыныптың біртұтас педагогикалық процестегі жалпыадамзаттық құндылықтар», «Мектептің біртұтас педагогикалық процесіндегі жалпыадамзаттық құндылықтар».</a:t>
            </a:r>
            <a:endParaRPr lang="en-US" altLang="x-none" sz="1600" dirty="0">
              <a:latin typeface="Arial" panose="020B0604020202020204" pitchFamily="34" charset="0"/>
            </a:endParaRPr>
          </a:p>
          <a:p>
            <a:endParaRPr lang="en-US" altLang="x-none" sz="1600" dirty="0">
              <a:latin typeface="Arial" panose="020B0604020202020204" pitchFamily="34" charset="0"/>
            </a:endParaRPr>
          </a:p>
        </p:txBody>
      </p:sp>
      <p:sp>
        <p:nvSpPr>
          <p:cNvPr id="7" name="Стрелка вправо 6"/>
          <p:cNvSpPr/>
          <p:nvPr/>
        </p:nvSpPr>
        <p:spPr>
          <a:xfrm>
            <a:off x="3927475" y="2876550"/>
            <a:ext cx="989965"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00003" y="83121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00003" y="180022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00003" y="3756660"/>
            <a:ext cx="325437" cy="323850"/>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12291"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12292" name="Прямоугольник 3"/>
          <p:cNvSpPr/>
          <p:nvPr/>
        </p:nvSpPr>
        <p:spPr>
          <a:xfrm>
            <a:off x="910590" y="2245995"/>
            <a:ext cx="3016885" cy="1510665"/>
          </a:xfrm>
          <a:prstGeom prst="rect">
            <a:avLst/>
          </a:prstGeom>
          <a:noFill/>
          <a:ln w="9525">
            <a:noFill/>
          </a:ln>
        </p:spPr>
        <p:txBody>
          <a:bodyPr wrap="square">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Тыңдаушыларды қорытынды бағалау және сертификаттау</a:t>
            </a:r>
            <a:endParaRPr sz="2400" b="1" dirty="0">
              <a:solidFill>
                <a:srgbClr val="000000"/>
              </a:solidFill>
              <a:latin typeface="Arial" panose="020B0604020202020204" pitchFamily="34" charset="0"/>
              <a:cs typeface="Times New Roman" panose="02020603050405020304" pitchFamily="18" charset="0"/>
            </a:endParaRPr>
          </a:p>
        </p:txBody>
      </p:sp>
      <p:sp>
        <p:nvSpPr>
          <p:cNvPr id="12293" name="Прямоугольник 5"/>
          <p:cNvSpPr/>
          <p:nvPr/>
        </p:nvSpPr>
        <p:spPr>
          <a:xfrm>
            <a:off x="5523865" y="843915"/>
            <a:ext cx="6360160" cy="4769485"/>
          </a:xfrm>
          <a:prstGeom prst="rect">
            <a:avLst/>
          </a:prstGeom>
          <a:noFill/>
          <a:ln w="9525">
            <a:noFill/>
          </a:ln>
        </p:spPr>
        <p:txBody>
          <a:bodyPr wrap="square">
            <a:spAutoFit/>
          </a:bodyPr>
          <a:p>
            <a:r>
              <a:rPr lang="en-US" altLang="en-US" sz="1600" dirty="0">
                <a:latin typeface="Arial" panose="020B0604020202020204" pitchFamily="34" charset="0"/>
              </a:rPr>
              <a:t>4</a:t>
            </a:r>
            <a:r>
              <a:rPr lang="en-US" altLang="x-none" sz="1600" dirty="0">
                <a:latin typeface="Arial" panose="020B0604020202020204" pitchFamily="34" charset="0"/>
              </a:rPr>
              <a:t>. «Тиімді оқыту», «Мектептегі мұғалім көшбасшылығы», «Педагогикалық қоғамдастықтағы мұғалім көшбасшылығы», «Сабақтағы жалпыадамзаттық құндылықтар», «Сыныптың біртұтас педагогикалық процестегі жалпыадамзаттық құндылықтар», «Мектептің біртұтас педагогикалық процесіндегі жалпыадамзаттық құндылықтар» білім беру бағдарламалары бойынша курстардан өтіп сертификат алған тыңдаушыларға (2016 жылғы 1 қаңтардан алса) мұғалімге келесі біліктілік деңгейін мерзімінен бұрын беруге мүмкіндік беріледі.</a:t>
            </a:r>
            <a:endParaRPr lang="en-US" altLang="x-none" sz="1600" dirty="0">
              <a:latin typeface="Arial" panose="020B0604020202020204" pitchFamily="34" charset="0"/>
            </a:endParaRPr>
          </a:p>
          <a:p>
            <a:r>
              <a:rPr lang="en-US" altLang="en-US" sz="1600" dirty="0">
                <a:latin typeface="Arial" panose="020B0604020202020204" pitchFamily="34" charset="0"/>
              </a:rPr>
              <a:t>5</a:t>
            </a:r>
            <a:r>
              <a:rPr lang="en-US" altLang="x-none" sz="1600" dirty="0">
                <a:latin typeface="Arial" panose="020B0604020202020204" pitchFamily="34" charset="0"/>
              </a:rPr>
              <a:t>. Басшылар бағдарламасы бойынша курстан өткен тыңдаушыларға Ұйымдар осы Нұсқаулыққа 21-қосымшаға сәйкес нысанда сертификат береді.</a:t>
            </a:r>
            <a:endParaRPr lang="en-US" altLang="x-none" sz="1600" dirty="0">
              <a:latin typeface="Arial" panose="020B0604020202020204" pitchFamily="34" charset="0"/>
            </a:endParaRPr>
          </a:p>
          <a:p>
            <a:endParaRPr lang="en-US" altLang="x-none" sz="1600" dirty="0">
              <a:latin typeface="Arial" panose="020B0604020202020204" pitchFamily="34" charset="0"/>
            </a:endParaRPr>
          </a:p>
          <a:p>
            <a:pPr indent="457200"/>
            <a:r>
              <a:rPr lang="en-US" altLang="x-none" sz="1600" b="1" dirty="0">
                <a:solidFill>
                  <a:srgbClr val="C00000"/>
                </a:solidFill>
                <a:latin typeface="Arial" panose="020B0604020202020204" pitchFamily="34" charset="0"/>
              </a:rPr>
              <a:t>Ұйым басшысы, ол болмаған жағдайда оның міндетін атқарушы тұлға курстар аяқталған күннен бастап және сертификат берілген күннен бастап 3 (үш) жыл бойы қолданыстағы сертификатқа және сертификаттың түпнұсқалығын тексеру үшін QR-коды (кью ар-код) бар оған қосымшаға қол қояды.</a:t>
            </a:r>
            <a:endParaRPr lang="en-US" altLang="x-none" sz="1600" b="1" dirty="0">
              <a:solidFill>
                <a:srgbClr val="C00000"/>
              </a:solidFill>
              <a:latin typeface="Arial" panose="020B0604020202020204" pitchFamily="34" charset="0"/>
            </a:endParaRPr>
          </a:p>
        </p:txBody>
      </p:sp>
      <p:sp>
        <p:nvSpPr>
          <p:cNvPr id="7" name="Стрелка вправо 6"/>
          <p:cNvSpPr/>
          <p:nvPr/>
        </p:nvSpPr>
        <p:spPr>
          <a:xfrm>
            <a:off x="3927475" y="2876550"/>
            <a:ext cx="989965"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098733" y="951230"/>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098733" y="315404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00003" y="4124960"/>
            <a:ext cx="325437" cy="323850"/>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434" name="Рисунок 7"/>
          <p:cNvPicPr>
            <a:picLocks noChangeAspect="1"/>
          </p:cNvPicPr>
          <p:nvPr/>
        </p:nvPicPr>
        <p:blipFill>
          <a:blip r:embed="rId1"/>
          <a:stretch>
            <a:fillRect/>
          </a:stretch>
        </p:blipFill>
        <p:spPr>
          <a:xfrm>
            <a:off x="0" y="0"/>
            <a:ext cx="12187238" cy="6858000"/>
          </a:xfrm>
          <a:prstGeom prst="rect">
            <a:avLst/>
          </a:prstGeom>
          <a:noFill/>
          <a:ln w="9525">
            <a:noFill/>
          </a:ln>
        </p:spPr>
      </p:pic>
      <p:sp>
        <p:nvSpPr>
          <p:cNvPr id="18435" name="Номер слайда 3"/>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18436" name="Прямоугольник 5"/>
          <p:cNvSpPr/>
          <p:nvPr/>
        </p:nvSpPr>
        <p:spPr>
          <a:xfrm>
            <a:off x="410845" y="926465"/>
            <a:ext cx="11556365" cy="4692650"/>
          </a:xfrm>
          <a:prstGeom prst="rect">
            <a:avLst/>
          </a:prstGeom>
          <a:noFill/>
          <a:ln w="9525">
            <a:noFill/>
          </a:ln>
        </p:spPr>
        <p:txBody>
          <a:bodyPr wrap="square">
            <a:spAutoFit/>
          </a:bodyPr>
          <a:p>
            <a:pPr algn="ctr"/>
            <a:r>
              <a:rPr lang="en-US" altLang="x-none" b="1" dirty="0">
                <a:sym typeface="+mn-ea"/>
              </a:rPr>
              <a:t>Қорытынды бағалаудан өтпеген тыңдаушыларға Ұйым біліктілікті арттыру курсын тыңдағаны туралы еркін нысанда анықтама береді.</a:t>
            </a:r>
            <a:endParaRPr lang="en-US" altLang="x-none" b="1" dirty="0">
              <a:latin typeface="Arial" panose="020B0604020202020204" pitchFamily="34" charset="0"/>
            </a:endParaRPr>
          </a:p>
          <a:p>
            <a:pPr algn="ctr"/>
            <a:endParaRPr lang="en-US" altLang="x-none" b="1" dirty="0">
              <a:latin typeface="Arial" panose="020B0604020202020204" pitchFamily="34" charset="0"/>
            </a:endParaRPr>
          </a:p>
          <a:p>
            <a:pPr algn="l">
              <a:lnSpc>
                <a:spcPct val="90000"/>
              </a:lnSpc>
              <a:spcBef>
                <a:spcPts val="1000"/>
              </a:spcBef>
            </a:pPr>
            <a:r>
              <a:rPr lang="en-US" altLang="x-none" dirty="0">
                <a:sym typeface="+mn-ea"/>
              </a:rPr>
              <a:t>      Сертификат ала алмаған тыңдаушылардың мынадай мүмкіндіктері бар:</a:t>
            </a:r>
            <a:endParaRPr lang="en-US" altLang="x-none" dirty="0">
              <a:solidFill>
                <a:schemeClr val="tx1"/>
              </a:solidFill>
              <a:latin typeface="Arial" panose="020B0604020202020204" pitchFamily="34" charset="0"/>
            </a:endParaRPr>
          </a:p>
          <a:p>
            <a:pPr algn="l">
              <a:lnSpc>
                <a:spcPct val="90000"/>
              </a:lnSpc>
              <a:spcBef>
                <a:spcPts val="1000"/>
              </a:spcBef>
            </a:pPr>
            <a:endParaRPr lang="en-US" altLang="x-none" dirty="0">
              <a:solidFill>
                <a:schemeClr val="tx1"/>
              </a:solidFill>
              <a:latin typeface="Arial" panose="020B0604020202020204" pitchFamily="34" charset="0"/>
            </a:endParaRPr>
          </a:p>
          <a:p>
            <a:pPr algn="l">
              <a:lnSpc>
                <a:spcPct val="90000"/>
              </a:lnSpc>
              <a:spcBef>
                <a:spcPts val="1000"/>
              </a:spcBef>
            </a:pPr>
            <a:r>
              <a:rPr lang="en-US" altLang="x-none" dirty="0">
                <a:sym typeface="+mn-ea"/>
              </a:rPr>
              <a:t>      1) бір жылда бір реттен артық емес білімін қайта бағалау;</a:t>
            </a:r>
            <a:endParaRPr lang="en-US" altLang="x-none" dirty="0">
              <a:solidFill>
                <a:schemeClr val="tx1"/>
              </a:solidFill>
              <a:latin typeface="Arial" panose="020B0604020202020204" pitchFamily="34" charset="0"/>
            </a:endParaRPr>
          </a:p>
          <a:p>
            <a:pPr algn="l">
              <a:lnSpc>
                <a:spcPct val="90000"/>
              </a:lnSpc>
              <a:spcBef>
                <a:spcPts val="1000"/>
              </a:spcBef>
            </a:pPr>
            <a:endParaRPr lang="en-US" altLang="x-none" dirty="0">
              <a:solidFill>
                <a:schemeClr val="tx1"/>
              </a:solidFill>
              <a:latin typeface="Arial" panose="020B0604020202020204" pitchFamily="34" charset="0"/>
            </a:endParaRPr>
          </a:p>
          <a:p>
            <a:pPr algn="l">
              <a:lnSpc>
                <a:spcPct val="90000"/>
              </a:lnSpc>
              <a:spcBef>
                <a:spcPts val="1000"/>
              </a:spcBef>
            </a:pPr>
            <a:r>
              <a:rPr lang="en-US" altLang="x-none" dirty="0">
                <a:sym typeface="+mn-ea"/>
              </a:rPr>
              <a:t>      2) курстардың келесі легімен білімін қайта бағалау;</a:t>
            </a:r>
            <a:endParaRPr lang="en-US" altLang="x-none" dirty="0">
              <a:solidFill>
                <a:schemeClr val="tx1"/>
              </a:solidFill>
              <a:latin typeface="Arial" panose="020B0604020202020204" pitchFamily="34" charset="0"/>
            </a:endParaRPr>
          </a:p>
          <a:p>
            <a:pPr algn="l">
              <a:lnSpc>
                <a:spcPct val="90000"/>
              </a:lnSpc>
              <a:spcBef>
                <a:spcPts val="1000"/>
              </a:spcBef>
            </a:pPr>
            <a:endParaRPr lang="en-US" altLang="x-none" dirty="0">
              <a:solidFill>
                <a:schemeClr val="tx1"/>
              </a:solidFill>
              <a:latin typeface="Arial" panose="020B0604020202020204" pitchFamily="34" charset="0"/>
            </a:endParaRPr>
          </a:p>
          <a:p>
            <a:pPr algn="l">
              <a:lnSpc>
                <a:spcPct val="90000"/>
              </a:lnSpc>
              <a:spcBef>
                <a:spcPts val="1000"/>
              </a:spcBef>
            </a:pPr>
            <a:r>
              <a:rPr lang="en-US" altLang="x-none" dirty="0">
                <a:sym typeface="+mn-ea"/>
              </a:rPr>
              <a:t>      3) дәлелді себептер бойынша ағымдағы жылдың ішінде бір лектен екінші лекке ауысу;</a:t>
            </a:r>
            <a:endParaRPr lang="en-US" altLang="x-none" dirty="0">
              <a:solidFill>
                <a:schemeClr val="tx1"/>
              </a:solidFill>
              <a:latin typeface="Arial" panose="020B0604020202020204" pitchFamily="34" charset="0"/>
            </a:endParaRPr>
          </a:p>
          <a:p>
            <a:pPr algn="l">
              <a:lnSpc>
                <a:spcPct val="90000"/>
              </a:lnSpc>
              <a:spcBef>
                <a:spcPts val="1000"/>
              </a:spcBef>
            </a:pPr>
            <a:endParaRPr lang="en-US" altLang="x-none" dirty="0">
              <a:solidFill>
                <a:schemeClr val="tx1"/>
              </a:solidFill>
              <a:latin typeface="Arial" panose="020B0604020202020204" pitchFamily="34" charset="0"/>
            </a:endParaRPr>
          </a:p>
          <a:p>
            <a:pPr algn="l">
              <a:lnSpc>
                <a:spcPct val="90000"/>
              </a:lnSpc>
              <a:spcBef>
                <a:spcPts val="1000"/>
              </a:spcBef>
            </a:pPr>
            <a:r>
              <a:rPr lang="en-US" altLang="x-none" dirty="0">
                <a:sym typeface="+mn-ea"/>
              </a:rPr>
              <a:t>      4) дәлелді себептер бойынша аяқталмай қалған курсты растау құжаттарын ұсына отырып</a:t>
            </a:r>
            <a:endParaRPr lang="en-US" altLang="x-none" dirty="0">
              <a:solidFill>
                <a:schemeClr val="tx1"/>
              </a:solidFill>
              <a:latin typeface="Arial" panose="020B0604020202020204" pitchFamily="34" charset="0"/>
            </a:endParaRPr>
          </a:p>
          <a:p>
            <a:pPr algn="l">
              <a:lnSpc>
                <a:spcPct val="90000"/>
              </a:lnSpc>
              <a:spcBef>
                <a:spcPts val="1000"/>
              </a:spcBef>
            </a:pPr>
            <a:r>
              <a:rPr lang="en-US" altLang="x-none" dirty="0">
                <a:sym typeface="+mn-ea"/>
              </a:rPr>
              <a:t>          аяқтау.</a:t>
            </a:r>
            <a:endParaRPr dirty="0">
              <a:latin typeface="Times New Roman" panose="02020603050405020304" pitchFamily="18" charset="0"/>
              <a:cs typeface="Times New Roman" panose="02020603050405020304" pitchFamily="18" charset="0"/>
            </a:endParaRPr>
          </a:p>
        </p:txBody>
      </p:sp>
      <p:pic>
        <p:nvPicPr>
          <p:cNvPr id="3078" name="Рисунок 13"/>
          <p:cNvPicPr>
            <a:picLocks noChangeAspect="1"/>
          </p:cNvPicPr>
          <p:nvPr/>
        </p:nvPicPr>
        <p:blipFill>
          <a:blip r:embed="rId2"/>
          <a:stretch>
            <a:fillRect/>
          </a:stretch>
        </p:blipFill>
        <p:spPr>
          <a:xfrm>
            <a:off x="188278" y="2729230"/>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188278" y="346773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188278" y="420624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188278" y="4944745"/>
            <a:ext cx="325437" cy="323850"/>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14339" name="Рисунок 2"/>
          <p:cNvPicPr>
            <a:picLocks noChangeAspect="1"/>
          </p:cNvPicPr>
          <p:nvPr/>
        </p:nvPicPr>
        <p:blipFill>
          <a:blip r:embed="rId1"/>
          <a:stretch>
            <a:fillRect/>
          </a:stretch>
        </p:blipFill>
        <p:spPr>
          <a:xfrm>
            <a:off x="0" y="-59690"/>
            <a:ext cx="12193905" cy="6917690"/>
          </a:xfrm>
          <a:prstGeom prst="rect">
            <a:avLst/>
          </a:prstGeom>
          <a:noFill/>
          <a:ln w="9525">
            <a:noFill/>
          </a:ln>
        </p:spPr>
      </p:pic>
      <p:sp>
        <p:nvSpPr>
          <p:cNvPr id="14340" name="Прямоугольник 3"/>
          <p:cNvSpPr/>
          <p:nvPr/>
        </p:nvSpPr>
        <p:spPr>
          <a:xfrm>
            <a:off x="688975" y="2032000"/>
            <a:ext cx="3531235" cy="2213610"/>
          </a:xfrm>
          <a:prstGeom prst="rect">
            <a:avLst/>
          </a:prstGeom>
          <a:noFill/>
          <a:ln w="9525">
            <a:noFill/>
          </a:ln>
        </p:spPr>
        <p:txBody>
          <a:bodyPr wrap="square">
            <a:sp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Педагог қызметін курстан кейінгі қолдауды ұйымдастыру және жүргізу рәсімі</a:t>
            </a:r>
            <a:endParaRPr sz="2400" b="1" dirty="0">
              <a:solidFill>
                <a:srgbClr val="000000"/>
              </a:solidFill>
              <a:latin typeface="Arial" panose="020B0604020202020204" pitchFamily="34" charset="0"/>
              <a:cs typeface="Times New Roman" panose="02020603050405020304" pitchFamily="18" charset="0"/>
            </a:endParaRPr>
          </a:p>
        </p:txBody>
      </p:sp>
      <p:sp>
        <p:nvSpPr>
          <p:cNvPr id="14341" name="Прямоугольник 5"/>
          <p:cNvSpPr/>
          <p:nvPr/>
        </p:nvSpPr>
        <p:spPr>
          <a:xfrm>
            <a:off x="5521325" y="688975"/>
            <a:ext cx="6341745" cy="3969385"/>
          </a:xfrm>
          <a:prstGeom prst="rect">
            <a:avLst/>
          </a:prstGeom>
          <a:noFill/>
          <a:ln w="9525">
            <a:noFill/>
          </a:ln>
        </p:spPr>
        <p:txBody>
          <a:bodyPr wrap="square">
            <a:spAutoFit/>
          </a:bodyPr>
          <a:p>
            <a:pPr algn="l"/>
            <a:r>
              <a:rPr b="1" dirty="0">
                <a:latin typeface="Arial" panose="020B0604020202020204" pitchFamily="34" charset="0"/>
              </a:rPr>
              <a:t>Біліктілікті арттыру курстарынан өткен педагог алған кәсіби құзыреттерін оқу процесінде қолданады.</a:t>
            </a:r>
            <a:endParaRPr b="1" dirty="0">
              <a:latin typeface="Arial" panose="020B0604020202020204" pitchFamily="34" charset="0"/>
            </a:endParaRPr>
          </a:p>
          <a:p>
            <a:pPr algn="l"/>
            <a:endParaRPr dirty="0">
              <a:latin typeface="Arial" panose="020B0604020202020204" pitchFamily="34" charset="0"/>
            </a:endParaRPr>
          </a:p>
          <a:p>
            <a:pPr algn="ctr"/>
            <a:r>
              <a:rPr dirty="0">
                <a:latin typeface="Arial" panose="020B0604020202020204" pitchFamily="34" charset="0"/>
              </a:rPr>
              <a:t>      </a:t>
            </a:r>
            <a:r>
              <a:rPr b="1" dirty="0">
                <a:latin typeface="Arial" panose="020B0604020202020204" pitchFamily="34" charset="0"/>
              </a:rPr>
              <a:t> </a:t>
            </a:r>
            <a:endParaRPr b="1" dirty="0">
              <a:latin typeface="Arial" panose="020B0604020202020204" pitchFamily="34" charset="0"/>
            </a:endParaRPr>
          </a:p>
          <a:p>
            <a:pPr algn="ctr"/>
            <a:endParaRPr b="1" dirty="0">
              <a:latin typeface="Arial" panose="020B0604020202020204" pitchFamily="34" charset="0"/>
            </a:endParaRPr>
          </a:p>
          <a:p>
            <a:pPr algn="ctr"/>
            <a:r>
              <a:rPr b="1" dirty="0">
                <a:latin typeface="Arial" panose="020B0604020202020204" pitchFamily="34" charset="0"/>
              </a:rPr>
              <a:t>Білім беру ұйымдарының әкімшілігі:</a:t>
            </a:r>
            <a:endParaRPr b="1" dirty="0">
              <a:latin typeface="Arial" panose="020B0604020202020204" pitchFamily="34" charset="0"/>
            </a:endParaRPr>
          </a:p>
          <a:p>
            <a:endParaRPr b="1" dirty="0">
              <a:latin typeface="Arial" panose="020B0604020202020204" pitchFamily="34" charset="0"/>
            </a:endParaRPr>
          </a:p>
          <a:p>
            <a:r>
              <a:rPr dirty="0">
                <a:latin typeface="Arial" panose="020B0604020202020204" pitchFamily="34" charset="0"/>
              </a:rPr>
              <a:t>1) педагогтің алған құзыреттерін қолдану нәтижелерін қадағалау мақсатында педагог қызметіне мектепішілік бақылау және мониторинг жүргізеді;</a:t>
            </a:r>
            <a:endParaRPr dirty="0">
              <a:latin typeface="Arial" panose="020B0604020202020204" pitchFamily="34" charset="0"/>
            </a:endParaRPr>
          </a:p>
          <a:p>
            <a:endParaRPr dirty="0">
              <a:latin typeface="Arial" panose="020B0604020202020204" pitchFamily="34" charset="0"/>
            </a:endParaRPr>
          </a:p>
          <a:p>
            <a:r>
              <a:rPr dirty="0">
                <a:latin typeface="Arial" panose="020B0604020202020204" pitchFamily="34" charset="0"/>
              </a:rPr>
              <a:t>2) курстан кейінгі сүйемелдеу және білім беру бағдарламаларының тиімділігіне мониторинг жүргізу мақсатында Ұйымға қолжетімділікті қамтамасыз етеді.</a:t>
            </a:r>
            <a:endParaRPr dirty="0">
              <a:latin typeface="Arial" panose="020B0604020202020204" pitchFamily="34" charset="0"/>
            </a:endParaRPr>
          </a:p>
        </p:txBody>
      </p:sp>
      <p:sp>
        <p:nvSpPr>
          <p:cNvPr id="7" name="Стрелка вправо 6"/>
          <p:cNvSpPr/>
          <p:nvPr/>
        </p:nvSpPr>
        <p:spPr>
          <a:xfrm>
            <a:off x="4220210" y="2876550"/>
            <a:ext cx="767715"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270319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440" y="3756025"/>
            <a:ext cx="325120" cy="323850"/>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434" name="Рисунок 7"/>
          <p:cNvPicPr>
            <a:picLocks noChangeAspect="1"/>
          </p:cNvPicPr>
          <p:nvPr/>
        </p:nvPicPr>
        <p:blipFill>
          <a:blip r:embed="rId1"/>
          <a:stretch>
            <a:fillRect/>
          </a:stretch>
        </p:blipFill>
        <p:spPr>
          <a:xfrm>
            <a:off x="0" y="0"/>
            <a:ext cx="12187238" cy="6858000"/>
          </a:xfrm>
          <a:prstGeom prst="rect">
            <a:avLst/>
          </a:prstGeom>
          <a:noFill/>
          <a:ln w="9525">
            <a:noFill/>
          </a:ln>
        </p:spPr>
      </p:pic>
      <p:sp>
        <p:nvSpPr>
          <p:cNvPr id="18435" name="Номер слайда 3"/>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18436" name="Прямоугольник 5"/>
          <p:cNvSpPr/>
          <p:nvPr/>
        </p:nvSpPr>
        <p:spPr>
          <a:xfrm>
            <a:off x="643890" y="926465"/>
            <a:ext cx="11323320" cy="4343400"/>
          </a:xfrm>
          <a:prstGeom prst="rect">
            <a:avLst/>
          </a:prstGeom>
          <a:noFill/>
          <a:ln w="9525">
            <a:noFill/>
          </a:ln>
        </p:spPr>
        <p:txBody>
          <a:bodyPr wrap="square">
            <a:spAutoFit/>
          </a:bodyPr>
          <a:p>
            <a:pPr algn="l">
              <a:lnSpc>
                <a:spcPct val="90000"/>
              </a:lnSpc>
              <a:spcBef>
                <a:spcPts val="1000"/>
              </a:spcBef>
            </a:pPr>
            <a:r>
              <a:rPr lang="en-US" dirty="0">
                <a:latin typeface="Times New Roman" panose="02020603050405020304" pitchFamily="18" charset="0"/>
                <a:cs typeface="Times New Roman" panose="02020603050405020304" pitchFamily="18" charset="0"/>
              </a:rPr>
              <a:t>1. </a:t>
            </a:r>
            <a:r>
              <a:rPr dirty="0">
                <a:latin typeface="Times New Roman" panose="02020603050405020304" pitchFamily="18" charset="0"/>
                <a:cs typeface="Times New Roman" panose="02020603050405020304" pitchFamily="18" charset="0"/>
              </a:rPr>
              <a:t>Біліктілікті арттыру бағдарламаларын іске асыратын ұйымдар алған білімін тәжірибеде сапалы іске асыру үшін күнтізбелік бір жыл ішінде біліктілікті арттырудан өткен педагогтердің қызметін курстан кейінгі сүйемелдеуді жүзеге асырады.</a:t>
            </a:r>
            <a:endParaRPr dirty="0">
              <a:latin typeface="Times New Roman" panose="02020603050405020304" pitchFamily="18" charset="0"/>
              <a:cs typeface="Times New Roman" panose="02020603050405020304" pitchFamily="18" charset="0"/>
            </a:endParaRPr>
          </a:p>
          <a:p>
            <a:pPr algn="l">
              <a:lnSpc>
                <a:spcPct val="90000"/>
              </a:lnSpc>
              <a:spcBef>
                <a:spcPts val="1000"/>
              </a:spcBef>
            </a:pPr>
            <a:r>
              <a:rPr lang="en-US" dirty="0">
                <a:latin typeface="Times New Roman" panose="02020603050405020304" pitchFamily="18" charset="0"/>
                <a:cs typeface="Times New Roman" panose="02020603050405020304" pitchFamily="18" charset="0"/>
              </a:rPr>
              <a:t>2. </a:t>
            </a:r>
            <a:r>
              <a:rPr dirty="0">
                <a:latin typeface="Times New Roman" panose="02020603050405020304" pitchFamily="18" charset="0"/>
                <a:cs typeface="Times New Roman" panose="02020603050405020304" pitchFamily="18" charset="0"/>
              </a:rPr>
              <a:t>Курстан кейінгі сүйемелдеу мазмұны біліктілікті арттыру курстарының білім беру бағдарламаларының мақсаттарымен, міндеттерімен және күтілетін нәтижелерімен айқындалады.</a:t>
            </a:r>
            <a:endParaRPr dirty="0">
              <a:latin typeface="Times New Roman" panose="02020603050405020304" pitchFamily="18" charset="0"/>
              <a:cs typeface="Times New Roman" panose="02020603050405020304" pitchFamily="18" charset="0"/>
            </a:endParaRPr>
          </a:p>
          <a:p>
            <a:pPr algn="l">
              <a:lnSpc>
                <a:spcPct val="90000"/>
              </a:lnSpc>
              <a:spcBef>
                <a:spcPts val="1000"/>
              </a:spcBef>
            </a:pPr>
            <a:r>
              <a:rPr dirty="0">
                <a:latin typeface="Times New Roman" panose="02020603050405020304" pitchFamily="18" charset="0"/>
                <a:cs typeface="Times New Roman" panose="02020603050405020304" pitchFamily="18" charset="0"/>
              </a:rPr>
              <a:t>      </a:t>
            </a:r>
            <a:r>
              <a:rPr b="1" dirty="0">
                <a:latin typeface="Times New Roman" panose="02020603050405020304" pitchFamily="18" charset="0"/>
                <a:cs typeface="Times New Roman" panose="02020603050405020304" pitchFamily="18" charset="0"/>
              </a:rPr>
              <a:t>Педагог қызметін курстан кейінгі қолдауды жүргізудің түрлері:</a:t>
            </a:r>
            <a:endParaRPr b="1" dirty="0">
              <a:latin typeface="Times New Roman" panose="02020603050405020304" pitchFamily="18" charset="0"/>
              <a:cs typeface="Times New Roman" panose="02020603050405020304" pitchFamily="18" charset="0"/>
            </a:endParaRPr>
          </a:p>
          <a:p>
            <a:pPr algn="l">
              <a:lnSpc>
                <a:spcPct val="90000"/>
              </a:lnSpc>
              <a:spcBef>
                <a:spcPts val="1000"/>
              </a:spcBef>
            </a:pPr>
            <a:r>
              <a:rPr dirty="0">
                <a:latin typeface="Times New Roman" panose="02020603050405020304" pitchFamily="18" charset="0"/>
                <a:cs typeface="Times New Roman" panose="02020603050405020304" pitchFamily="18" charset="0"/>
              </a:rPr>
              <a:t>1) тыңдаушыларға олардың педагогикалық, зерттеу және рефлексиялық қызметінде әдістемелік, консультациялық көмек көрсету;</a:t>
            </a:r>
            <a:endParaRPr dirty="0">
              <a:latin typeface="Times New Roman" panose="02020603050405020304" pitchFamily="18" charset="0"/>
              <a:cs typeface="Times New Roman" panose="02020603050405020304" pitchFamily="18" charset="0"/>
            </a:endParaRPr>
          </a:p>
          <a:p>
            <a:pPr algn="l">
              <a:lnSpc>
                <a:spcPct val="90000"/>
              </a:lnSpc>
              <a:spcBef>
                <a:spcPts val="1000"/>
              </a:spcBef>
            </a:pPr>
            <a:r>
              <a:rPr dirty="0">
                <a:latin typeface="Times New Roman" panose="02020603050405020304" pitchFamily="18" charset="0"/>
                <a:cs typeface="Times New Roman" panose="02020603050405020304" pitchFamily="18" charset="0"/>
              </a:rPr>
              <a:t>2) педагогикалық және зерттеу қызметінің нәтижелерін жариялауға дайындауда консультациялық көмек көрсету;</a:t>
            </a:r>
            <a:endParaRPr dirty="0">
              <a:latin typeface="Times New Roman" panose="02020603050405020304" pitchFamily="18" charset="0"/>
              <a:cs typeface="Times New Roman" panose="02020603050405020304" pitchFamily="18" charset="0"/>
            </a:endParaRPr>
          </a:p>
          <a:p>
            <a:pPr algn="l">
              <a:lnSpc>
                <a:spcPct val="90000"/>
              </a:lnSpc>
              <a:spcBef>
                <a:spcPts val="1000"/>
              </a:spcBef>
            </a:pPr>
            <a:r>
              <a:rPr dirty="0">
                <a:latin typeface="Times New Roman" panose="02020603050405020304" pitchFamily="18" charset="0"/>
                <a:cs typeface="Times New Roman" panose="02020603050405020304" pitchFamily="18" charset="0"/>
              </a:rPr>
              <a:t>3) педагогтердің кәсіби қоғамдастықтарының жұмысын ұйымдастыру және қолдау, оның ішінде тәжірибе алмасу бойынша іс-шаралар (байқаулар, конференциялар, семинарлар, дөңгелек үстелдер және басқа да білім беру шаралары) өткізу.</a:t>
            </a:r>
            <a:endParaRPr dirty="0">
              <a:latin typeface="Times New Roman" panose="02020603050405020304" pitchFamily="18" charset="0"/>
              <a:cs typeface="Times New Roman" panose="02020603050405020304" pitchFamily="18" charset="0"/>
            </a:endParaRPr>
          </a:p>
          <a:p>
            <a:pPr algn="l">
              <a:lnSpc>
                <a:spcPct val="90000"/>
              </a:lnSpc>
              <a:spcBef>
                <a:spcPts val="1000"/>
              </a:spcBef>
            </a:pPr>
            <a:r>
              <a:rPr lang="en-US" dirty="0">
                <a:latin typeface="Times New Roman" panose="02020603050405020304" pitchFamily="18" charset="0"/>
                <a:cs typeface="Times New Roman" panose="02020603050405020304" pitchFamily="18" charset="0"/>
              </a:rPr>
              <a:t>3. </a:t>
            </a:r>
            <a:r>
              <a:rPr dirty="0">
                <a:latin typeface="Times New Roman" panose="02020603050405020304" pitchFamily="18" charset="0"/>
                <a:cs typeface="Times New Roman" panose="02020603050405020304" pitchFamily="18" charset="0"/>
              </a:rPr>
              <a:t> Курстан кейінгі сүйемелдеу нәтижелерін талдау және білім беру бағдарламаларының тиімділігін мониторингілеу 3 (үш) жылда кемінде 1 (бір) рет жүргізіледі.</a:t>
            </a:r>
            <a:endParaRPr dirty="0">
              <a:latin typeface="Times New Roman" panose="02020603050405020304" pitchFamily="18" charset="0"/>
              <a:cs typeface="Times New Roman" panose="02020603050405020304" pitchFamily="18" charset="0"/>
            </a:endParaRPr>
          </a:p>
        </p:txBody>
      </p:sp>
      <p:pic>
        <p:nvPicPr>
          <p:cNvPr id="3078" name="Рисунок 13"/>
          <p:cNvPicPr>
            <a:picLocks noChangeAspect="1"/>
          </p:cNvPicPr>
          <p:nvPr/>
        </p:nvPicPr>
        <p:blipFill>
          <a:blip r:embed="rId2"/>
          <a:stretch>
            <a:fillRect/>
          </a:stretch>
        </p:blipFill>
        <p:spPr>
          <a:xfrm>
            <a:off x="192723" y="1833880"/>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192723" y="2871470"/>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192723" y="341249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192723" y="3909060"/>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192723" y="4759960"/>
            <a:ext cx="325437" cy="323850"/>
          </a:xfrm>
          <a:prstGeom prst="rect">
            <a:avLst/>
          </a:prstGeom>
          <a:noFill/>
          <a:ln w="9525">
            <a:noFill/>
          </a:ln>
        </p:spPr>
      </p:pic>
      <p:pic>
        <p:nvPicPr>
          <p:cNvPr id="6" name="Рисунок 13"/>
          <p:cNvPicPr>
            <a:picLocks noChangeAspect="1"/>
          </p:cNvPicPr>
          <p:nvPr/>
        </p:nvPicPr>
        <p:blipFill>
          <a:blip r:embed="rId2"/>
          <a:stretch>
            <a:fillRect/>
          </a:stretch>
        </p:blipFill>
        <p:spPr>
          <a:xfrm>
            <a:off x="192723" y="1075690"/>
            <a:ext cx="325437" cy="32385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4" name="Рисунок 10"/>
          <p:cNvPicPr>
            <a:picLocks noChangeAspect="1"/>
          </p:cNvPicPr>
          <p:nvPr/>
        </p:nvPicPr>
        <p:blipFill>
          <a:blip r:embed="rId1"/>
          <a:stretch>
            <a:fillRect/>
          </a:stretch>
        </p:blipFill>
        <p:spPr>
          <a:xfrm>
            <a:off x="-1587" y="0"/>
            <a:ext cx="12190412" cy="6850063"/>
          </a:xfrm>
          <a:prstGeom prst="rect">
            <a:avLst/>
          </a:prstGeom>
          <a:noFill/>
          <a:ln w="9525">
            <a:noFill/>
          </a:ln>
        </p:spPr>
      </p:pic>
      <p:sp>
        <p:nvSpPr>
          <p:cNvPr id="3075" name="Номер слайда 9"/>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3076" name="Прямоугольник 1"/>
          <p:cNvSpPr/>
          <p:nvPr/>
        </p:nvSpPr>
        <p:spPr>
          <a:xfrm>
            <a:off x="492760" y="1750695"/>
            <a:ext cx="3928745" cy="3600450"/>
          </a:xfrm>
          <a:prstGeom prst="rect">
            <a:avLst/>
          </a:prstGeom>
          <a:noFill/>
          <a:ln w="9525">
            <a:noFill/>
          </a:ln>
        </p:spPr>
        <p:txBody>
          <a:bodyPr>
            <a:noAutofit/>
          </a:bodyPr>
          <a:p>
            <a:pPr indent="457200" algn="just"/>
            <a:r>
              <a:rPr sz="2000" b="1" dirty="0">
                <a:solidFill>
                  <a:schemeClr val="tx1">
                    <a:lumMod val="95000"/>
                    <a:lumOff val="5000"/>
                  </a:schemeClr>
                </a:solidFill>
                <a:latin typeface="Arial" panose="020B0604020202020204" pitchFamily="34" charset="0"/>
              </a:rPr>
              <a:t>Педагогтердің біліктілігін арттыру курстарын ұйымдастыру және жүргізу, сондай-ақ педагогтің қызметін курстан кейінгі қолдау қағидалары Педагогика кадрларының біліктілігін арттыру курстарын ұйымдастыру және жүргізу қағидалары</a:t>
            </a:r>
            <a:endParaRPr sz="2000" b="1" dirty="0">
              <a:solidFill>
                <a:schemeClr val="tx1">
                  <a:lumMod val="95000"/>
                  <a:lumOff val="5000"/>
                </a:schemeClr>
              </a:solidFill>
              <a:latin typeface="Arial" panose="020B0604020202020204" pitchFamily="34" charset="0"/>
            </a:endParaRPr>
          </a:p>
        </p:txBody>
      </p:sp>
      <p:sp>
        <p:nvSpPr>
          <p:cNvPr id="7" name="Стрелка вправо 6"/>
          <p:cNvSpPr/>
          <p:nvPr/>
        </p:nvSpPr>
        <p:spPr>
          <a:xfrm>
            <a:off x="4421188" y="2984500"/>
            <a:ext cx="617538"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1155065"/>
            <a:ext cx="325437" cy="323850"/>
          </a:xfrm>
          <a:prstGeom prst="rect">
            <a:avLst/>
          </a:prstGeom>
          <a:noFill/>
          <a:ln w="9525">
            <a:noFill/>
          </a:ln>
        </p:spPr>
      </p:pic>
      <p:sp>
        <p:nvSpPr>
          <p:cNvPr id="3082" name="Прямоугольник 4"/>
          <p:cNvSpPr/>
          <p:nvPr/>
        </p:nvSpPr>
        <p:spPr>
          <a:xfrm>
            <a:off x="5504180" y="1021715"/>
            <a:ext cx="6072505" cy="590550"/>
          </a:xfrm>
          <a:prstGeom prst="rect">
            <a:avLst/>
          </a:prstGeom>
          <a:noFill/>
          <a:ln w="9525">
            <a:noFill/>
          </a:ln>
        </p:spPr>
        <p:txBody>
          <a:bodyPr wrap="none">
            <a:noAutofit/>
          </a:bodyPr>
          <a:p>
            <a:pPr algn="l"/>
            <a:r>
              <a:rPr sz="1600" dirty="0">
                <a:latin typeface="Arial" panose="020B0604020202020204" pitchFamily="34" charset="0"/>
              </a:rPr>
              <a:t>Қазақстан Республикасының </a:t>
            </a:r>
            <a:r>
              <a:rPr sz="1600" dirty="0">
                <a:sym typeface="+mn-ea"/>
              </a:rPr>
              <a:t>"Білім туралы" </a:t>
            </a:r>
            <a:r>
              <a:rPr sz="1600" dirty="0">
                <a:latin typeface="Arial" panose="020B0604020202020204" pitchFamily="34" charset="0"/>
              </a:rPr>
              <a:t>Заңының 5-бабы </a:t>
            </a:r>
            <a:endParaRPr sz="1600" dirty="0">
              <a:latin typeface="Arial" panose="020B0604020202020204" pitchFamily="34" charset="0"/>
            </a:endParaRPr>
          </a:p>
          <a:p>
            <a:pPr algn="l"/>
            <a:r>
              <a:rPr sz="1600" dirty="0">
                <a:latin typeface="Arial" panose="020B0604020202020204" pitchFamily="34" charset="0"/>
              </a:rPr>
              <a:t>82) тармақшасына </a:t>
            </a:r>
            <a:endParaRPr sz="1600" dirty="0">
              <a:latin typeface="Arial" panose="020B0604020202020204" pitchFamily="34" charset="0"/>
            </a:endParaRPr>
          </a:p>
        </p:txBody>
      </p:sp>
      <p:pic>
        <p:nvPicPr>
          <p:cNvPr id="3084" name="Рисунок 7"/>
          <p:cNvPicPr>
            <a:picLocks noChangeAspect="1"/>
          </p:cNvPicPr>
          <p:nvPr/>
        </p:nvPicPr>
        <p:blipFill>
          <a:blip r:embed="rId3"/>
          <a:stretch>
            <a:fillRect/>
          </a:stretch>
        </p:blipFill>
        <p:spPr>
          <a:xfrm>
            <a:off x="5038408" y="3193415"/>
            <a:ext cx="330200" cy="323850"/>
          </a:xfrm>
          <a:prstGeom prst="rect">
            <a:avLst/>
          </a:prstGeom>
          <a:noFill/>
          <a:ln w="9525">
            <a:noFill/>
          </a:ln>
        </p:spPr>
      </p:pic>
      <p:pic>
        <p:nvPicPr>
          <p:cNvPr id="3087" name="Рисунок 15"/>
          <p:cNvPicPr>
            <a:picLocks noChangeAspect="1"/>
          </p:cNvPicPr>
          <p:nvPr/>
        </p:nvPicPr>
        <p:blipFill>
          <a:blip r:embed="rId3"/>
          <a:stretch>
            <a:fillRect/>
          </a:stretch>
        </p:blipFill>
        <p:spPr>
          <a:xfrm>
            <a:off x="5151755" y="4865370"/>
            <a:ext cx="328613" cy="322263"/>
          </a:xfrm>
          <a:prstGeom prst="rect">
            <a:avLst/>
          </a:prstGeom>
          <a:noFill/>
          <a:ln w="9525">
            <a:noFill/>
          </a:ln>
        </p:spPr>
      </p:pic>
      <p:sp>
        <p:nvSpPr>
          <p:cNvPr id="3088" name="Прямоугольник 16"/>
          <p:cNvSpPr/>
          <p:nvPr/>
        </p:nvSpPr>
        <p:spPr>
          <a:xfrm>
            <a:off x="5504180" y="2984183"/>
            <a:ext cx="6096000" cy="583565"/>
          </a:xfrm>
          <a:prstGeom prst="rect">
            <a:avLst/>
          </a:prstGeom>
          <a:noFill/>
          <a:ln w="9525">
            <a:noFill/>
          </a:ln>
        </p:spPr>
        <p:txBody>
          <a:bodyPr>
            <a:spAutoFit/>
          </a:bodyPr>
          <a:p>
            <a:pPr algn="just"/>
            <a:r>
              <a:rPr sz="1600" dirty="0">
                <a:latin typeface="Arial" panose="020B0604020202020204" pitchFamily="34" charset="0"/>
              </a:rPr>
              <a:t>Қазақстан Республикасы Білім және ғылым министрінің 2016 жылғы 28 қаңтардағы № 95 бұйрығы.</a:t>
            </a:r>
            <a:endParaRPr sz="1600" dirty="0">
              <a:latin typeface="Arial" panose="020B0604020202020204" pitchFamily="34" charset="0"/>
            </a:endParaRPr>
          </a:p>
        </p:txBody>
      </p:sp>
      <p:sp>
        <p:nvSpPr>
          <p:cNvPr id="3091" name="Прямоугольник 21"/>
          <p:cNvSpPr/>
          <p:nvPr/>
        </p:nvSpPr>
        <p:spPr>
          <a:xfrm>
            <a:off x="5480685" y="4528185"/>
            <a:ext cx="6315710" cy="1076325"/>
          </a:xfrm>
          <a:prstGeom prst="rect">
            <a:avLst/>
          </a:prstGeom>
          <a:noFill/>
          <a:ln w="9525">
            <a:noFill/>
          </a:ln>
        </p:spPr>
        <p:txBody>
          <a:bodyPr wrap="square">
            <a:spAutoFit/>
          </a:bodyPr>
          <a:p>
            <a:r>
              <a:rPr sz="1600" dirty="0">
                <a:latin typeface="Arial" panose="020B0604020202020204" pitchFamily="34" charset="0"/>
              </a:rPr>
              <a:t>ҚР Оқу-ағарту министрінің 07.08.2023 № 249  бұйрығы</a:t>
            </a:r>
            <a:r>
              <a:rPr lang="en-US" sz="1600" dirty="0">
                <a:latin typeface="Arial" panose="020B0604020202020204" pitchFamily="34" charset="0"/>
              </a:rPr>
              <a:t>на сәйкес әзірленді және педагогтердің біліктілігін арттыру курстарын ұйымдастыру және жүргізу, сондай-ақ педагогтің қызметін курстан кейінгі қолдау тәртібін айқындайды.</a:t>
            </a:r>
            <a:r>
              <a:rPr sz="1600" dirty="0">
                <a:latin typeface="Arial" panose="020B0604020202020204" pitchFamily="34" charset="0"/>
              </a:rPr>
              <a:t>.</a:t>
            </a:r>
            <a:endParaRPr sz="16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Номер слайда 3"/>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latin typeface="Calibri" panose="020F0502020204030204" charset="0"/>
              </a:rPr>
            </a:fld>
            <a:endParaRPr lang="ru-RU" sz="1200" dirty="0">
              <a:latin typeface="Calibri" panose="020F0502020204030204" charset="0"/>
            </a:endParaRPr>
          </a:p>
        </p:txBody>
      </p:sp>
      <p:pic>
        <p:nvPicPr>
          <p:cNvPr id="27651" name="Рисунок 4"/>
          <p:cNvPicPr>
            <a:picLocks noChangeAspect="1"/>
          </p:cNvPicPr>
          <p:nvPr/>
        </p:nvPicPr>
        <p:blipFill>
          <a:blip r:embed="rId1"/>
          <a:stretch>
            <a:fillRect/>
          </a:stretch>
        </p:blipFill>
        <p:spPr>
          <a:xfrm>
            <a:off x="0" y="0"/>
            <a:ext cx="12192000" cy="6858000"/>
          </a:xfrm>
          <a:prstGeom prst="rect">
            <a:avLst/>
          </a:prstGeom>
          <a:noFill/>
          <a:ln w="9525">
            <a:noFill/>
          </a:ln>
        </p:spPr>
      </p:pic>
      <p:sp>
        <p:nvSpPr>
          <p:cNvPr id="6" name="Прямоугольник 5"/>
          <p:cNvSpPr/>
          <p:nvPr/>
        </p:nvSpPr>
        <p:spPr>
          <a:xfrm>
            <a:off x="1970088" y="2689225"/>
            <a:ext cx="8070850" cy="739775"/>
          </a:xfrm>
          <a:prstGeom prst="rect">
            <a:avLst/>
          </a:prstGeom>
          <a:noFill/>
          <a:ln>
            <a:noFill/>
          </a:ln>
        </p:spPr>
        <p:style>
          <a:lnRef idx="2">
            <a:schemeClr val="accent5"/>
          </a:lnRef>
          <a:fillRef idx="1">
            <a:schemeClr val="lt1"/>
          </a:fillRef>
          <a:effectRef idx="0">
            <a:schemeClr val="accent5"/>
          </a:effectRef>
          <a:fontRef idx="minor">
            <a:schemeClr val="dk1"/>
          </a:fontRef>
        </p:style>
        <p:txBody>
          <a:bodyPr>
            <a:spAutoFit/>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indent="250825" algn="ctr" eaLnBrk="1" hangingPunct="1">
              <a:lnSpc>
                <a:spcPct val="115000"/>
              </a:lnSpc>
              <a:buNone/>
            </a:pPr>
            <a:r>
              <a:rPr sz="4000" dirty="0">
                <a:solidFill>
                  <a:srgbClr val="1F4E79"/>
                </a:solidFill>
                <a:latin typeface="Arial" panose="020B0604020202020204" pitchFamily="34" charset="0"/>
                <a:cs typeface="Times New Roman" panose="02020603050405020304" pitchFamily="18" charset="0"/>
              </a:rPr>
              <a:t>НАЗАРЛАРЫҢЫЗҒА РАҚМЕТ!</a:t>
            </a:r>
            <a:endParaRPr sz="4000" dirty="0">
              <a:solidFill>
                <a:srgbClr val="1F4E79"/>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Рисунок 14"/>
          <p:cNvPicPr>
            <a:picLocks noChangeAspect="1"/>
          </p:cNvPicPr>
          <p:nvPr/>
        </p:nvPicPr>
        <p:blipFill>
          <a:blip r:embed="rId1"/>
          <a:stretch>
            <a:fillRect/>
          </a:stretch>
        </p:blipFill>
        <p:spPr>
          <a:xfrm>
            <a:off x="0" y="0"/>
            <a:ext cx="12190413" cy="6858000"/>
          </a:xfrm>
          <a:prstGeom prst="rect">
            <a:avLst/>
          </a:prstGeom>
          <a:noFill/>
          <a:ln w="9525">
            <a:noFill/>
          </a:ln>
        </p:spPr>
      </p:pic>
      <p:sp>
        <p:nvSpPr>
          <p:cNvPr id="4100" name="Прямоугольник 5"/>
          <p:cNvSpPr/>
          <p:nvPr/>
        </p:nvSpPr>
        <p:spPr>
          <a:xfrm>
            <a:off x="1012825" y="2466975"/>
            <a:ext cx="3373120" cy="1924685"/>
          </a:xfrm>
          <a:prstGeom prst="rect">
            <a:avLst/>
          </a:prstGeom>
          <a:noFill/>
          <a:ln w="9525">
            <a:noFill/>
          </a:ln>
        </p:spPr>
        <p:txBody>
          <a:bodyPr wrap="square">
            <a:noAutofit/>
          </a:bodyPr>
          <a:p>
            <a:pPr algn="ctr" eaLnBrk="1" hangingPunct="1"/>
            <a:r>
              <a:rPr lang="en-US" altLang="x-none" sz="2400" b="1" dirty="0">
                <a:latin typeface="Arial" panose="020B0604020202020204" pitchFamily="34" charset="0"/>
              </a:rPr>
              <a:t>Осы Қағидаларда мынадай негізгі ұғымдар қолданылады:</a:t>
            </a:r>
            <a:endParaRPr lang="en-US" altLang="x-none" sz="2400" b="1" dirty="0">
              <a:latin typeface="Arial" panose="020B0604020202020204" pitchFamily="34" charset="0"/>
            </a:endParaRPr>
          </a:p>
        </p:txBody>
      </p:sp>
      <p:sp>
        <p:nvSpPr>
          <p:cNvPr id="4101" name="Прямоугольник 1"/>
          <p:cNvSpPr/>
          <p:nvPr/>
        </p:nvSpPr>
        <p:spPr>
          <a:xfrm>
            <a:off x="5496560" y="775970"/>
            <a:ext cx="6129020" cy="5080000"/>
          </a:xfrm>
          <a:prstGeom prst="rect">
            <a:avLst/>
          </a:prstGeom>
          <a:noFill/>
          <a:ln w="9525">
            <a:noFill/>
          </a:ln>
        </p:spPr>
        <p:txBody>
          <a:bodyPr wrap="square">
            <a:noAutofit/>
          </a:bodyPr>
          <a:p>
            <a:pPr algn="just"/>
            <a:r>
              <a:rPr sz="1400" dirty="0">
                <a:latin typeface="Arial" panose="020B0604020202020204" pitchFamily="34" charset="0"/>
              </a:rPr>
              <a:t>1) біліктілік – тиісті кәсіби қызмет түрі шеңберінде жұмыстарды орындау үшін қажетті кәсіби білім, </a:t>
            </a:r>
            <a:r>
              <a:rPr lang="en-US" sz="1400" dirty="0">
                <a:latin typeface="Arial" panose="020B0604020202020204" pitchFamily="34" charset="0"/>
              </a:rPr>
              <a:t>     </a:t>
            </a:r>
            <a:r>
              <a:rPr sz="1400" dirty="0">
                <a:latin typeface="Arial" panose="020B0604020202020204" pitchFamily="34" charset="0"/>
              </a:rPr>
              <a:t>іскерлік, дағды және жұмыс тәжірибесінің жиынтығы;</a:t>
            </a:r>
            <a:endParaRPr sz="1400" dirty="0">
              <a:latin typeface="Arial" panose="020B0604020202020204" pitchFamily="34" charset="0"/>
            </a:endParaRPr>
          </a:p>
          <a:p>
            <a:pPr algn="just"/>
            <a:endParaRPr sz="1400" dirty="0">
              <a:latin typeface="Arial" panose="020B0604020202020204" pitchFamily="34" charset="0"/>
            </a:endParaRPr>
          </a:p>
          <a:p>
            <a:pPr algn="just"/>
            <a:r>
              <a:rPr sz="1400" dirty="0">
                <a:latin typeface="Arial" panose="020B0604020202020204" pitchFamily="34" charset="0"/>
              </a:rPr>
              <a:t> 2) білім беру мониторингі – білім беру процестерін жүзеге асырудың жай-күйін және нәтижелері мен шарттары өзгеруінің серпінін, білім алушылар контингентін, білім беру ұйымдары желісін, сондай-ақ олардың қызметі жетістіктерінің рейтингілік көрсеткіштерін жүйелі түрде байқау, талдау, бағалау және болжау;</a:t>
            </a:r>
            <a:endParaRPr sz="1400" dirty="0">
              <a:latin typeface="Arial" panose="020B0604020202020204" pitchFamily="34" charset="0"/>
            </a:endParaRPr>
          </a:p>
          <a:p>
            <a:pPr algn="just"/>
            <a:endParaRPr sz="1400" dirty="0">
              <a:latin typeface="Arial" panose="020B0604020202020204" pitchFamily="34" charset="0"/>
            </a:endParaRPr>
          </a:p>
          <a:p>
            <a:pPr algn="just"/>
            <a:r>
              <a:rPr sz="1400" dirty="0">
                <a:latin typeface="Arial" panose="020B0604020202020204" pitchFamily="34" charset="0"/>
              </a:rPr>
              <a:t>3) қорытынды бағалау – қысқа мерзімді біліктілікті арттыру курстары бағдарламасының талаптарына сәйкес педагогтің біліктілік деңгейі мен құзыреттілігін растау рәсімі;</a:t>
            </a:r>
            <a:endParaRPr sz="1400" dirty="0">
              <a:latin typeface="Arial" panose="020B0604020202020204" pitchFamily="34" charset="0"/>
            </a:endParaRPr>
          </a:p>
          <a:p>
            <a:pPr algn="just"/>
            <a:endParaRPr sz="1400" dirty="0">
              <a:latin typeface="Arial" panose="020B0604020202020204" pitchFamily="34" charset="0"/>
            </a:endParaRPr>
          </a:p>
          <a:p>
            <a:pPr algn="just"/>
            <a:r>
              <a:rPr sz="1400" dirty="0">
                <a:latin typeface="Arial" panose="020B0604020202020204" pitchFamily="34" charset="0"/>
              </a:rPr>
              <a:t>4) педагогтердің біліктілігін арттыру – оқыту мен оқыту сапасын арттыру үшін жаңа білім алуға, сондай-ақ бұрын алған кәсіби білімдерін, біліктерін, дағдылары мен құзыреттерін қолдауға, кеңейтуге, тереңдетуге және жетілдіруге мүмкіндік беретін кәсіптік оқыту нысаны;</a:t>
            </a:r>
            <a:endParaRPr sz="1400" dirty="0">
              <a:latin typeface="Arial" panose="020B0604020202020204" pitchFamily="34" charset="0"/>
            </a:endParaRPr>
          </a:p>
          <a:p>
            <a:pPr algn="just"/>
            <a:endParaRPr sz="1400" dirty="0">
              <a:latin typeface="Arial" panose="020B0604020202020204" pitchFamily="34" charset="0"/>
            </a:endParaRPr>
          </a:p>
          <a:p>
            <a:pPr algn="just"/>
            <a:r>
              <a:rPr sz="1400" dirty="0">
                <a:latin typeface="Arial" panose="020B0604020202020204" pitchFamily="34" charset="0"/>
              </a:rPr>
              <a:t>5) педагогтердің біліктілігін арттыру ұйымы – үздіксіз білім беру жүйесінде педагогтердің біліктілігін арттыру курстарының білім беру бағдарламаларын іске асыратын ұйым;</a:t>
            </a:r>
            <a:endParaRPr sz="1400" dirty="0">
              <a:latin typeface="Arial" panose="020B0604020202020204" pitchFamily="34" charset="0"/>
            </a:endParaRPr>
          </a:p>
        </p:txBody>
      </p:sp>
      <p:sp>
        <p:nvSpPr>
          <p:cNvPr id="7" name="Стрелка вправо 6"/>
          <p:cNvSpPr/>
          <p:nvPr/>
        </p:nvSpPr>
        <p:spPr>
          <a:xfrm>
            <a:off x="4112895" y="2876550"/>
            <a:ext cx="890905"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96710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123" y="201485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71123" y="310515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71123" y="4067810"/>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5171123" y="5243195"/>
            <a:ext cx="325437" cy="32385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Рисунок 14"/>
          <p:cNvPicPr>
            <a:picLocks noChangeAspect="1"/>
          </p:cNvPicPr>
          <p:nvPr/>
        </p:nvPicPr>
        <p:blipFill>
          <a:blip r:embed="rId1"/>
          <a:stretch>
            <a:fillRect/>
          </a:stretch>
        </p:blipFill>
        <p:spPr>
          <a:xfrm>
            <a:off x="0" y="0"/>
            <a:ext cx="12190413" cy="6858000"/>
          </a:xfrm>
          <a:prstGeom prst="rect">
            <a:avLst/>
          </a:prstGeom>
          <a:noFill/>
          <a:ln w="9525">
            <a:noFill/>
          </a:ln>
        </p:spPr>
      </p:pic>
      <p:sp>
        <p:nvSpPr>
          <p:cNvPr id="4099" name="Номер слайда 1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4100" name="Прямоугольник 5"/>
          <p:cNvSpPr/>
          <p:nvPr/>
        </p:nvSpPr>
        <p:spPr>
          <a:xfrm>
            <a:off x="774065" y="2023110"/>
            <a:ext cx="3509645" cy="1568450"/>
          </a:xfrm>
          <a:prstGeom prst="rect">
            <a:avLst/>
          </a:prstGeom>
          <a:noFill/>
          <a:ln w="9525">
            <a:noFill/>
          </a:ln>
        </p:spPr>
        <p:txBody>
          <a:bodyPr wrap="square">
            <a:spAutoFit/>
          </a:bodyPr>
          <a:p>
            <a:pPr algn="ctr" eaLnBrk="1" hangingPunct="1"/>
            <a:r>
              <a:rPr lang="en-US" altLang="x-none" sz="2400" b="1" dirty="0">
                <a:latin typeface="Arial" panose="020B0604020202020204" pitchFamily="34" charset="0"/>
              </a:rPr>
              <a:t>Осы Қағидаларда мынадай негізгі ұғымдар қолданылады:</a:t>
            </a:r>
            <a:endParaRPr lang="en-US" altLang="x-none" sz="2400" b="1" dirty="0">
              <a:latin typeface="Arial" panose="020B0604020202020204" pitchFamily="34" charset="0"/>
            </a:endParaRPr>
          </a:p>
        </p:txBody>
      </p:sp>
      <p:sp>
        <p:nvSpPr>
          <p:cNvPr id="4101" name="Прямоугольник 1"/>
          <p:cNvSpPr/>
          <p:nvPr/>
        </p:nvSpPr>
        <p:spPr>
          <a:xfrm>
            <a:off x="5655310" y="636905"/>
            <a:ext cx="5861685" cy="5584825"/>
          </a:xfrm>
          <a:prstGeom prst="rect">
            <a:avLst/>
          </a:prstGeom>
          <a:noFill/>
          <a:ln w="9525">
            <a:noFill/>
          </a:ln>
        </p:spPr>
        <p:txBody>
          <a:bodyPr wrap="square">
            <a:noAutofit/>
          </a:bodyPr>
          <a:p>
            <a:pPr algn="just"/>
            <a:r>
              <a:rPr sz="1500" dirty="0">
                <a:latin typeface="Arial" panose="020B0604020202020204" pitchFamily="34" charset="0"/>
              </a:rPr>
              <a:t>6) педагог қызметін курстан кейінгі сүйемелдеу – педагогтің курстан кейінгі қызметін үздіксіз мониторингтеу және әдістемелік, консультациялық көмек көрсету арқылы оның кәсіби құзыреттілігін дамытуды қамтамасыз ететін іс-шаралар жүйесі;</a:t>
            </a:r>
            <a:endParaRPr sz="1500" dirty="0">
              <a:latin typeface="Arial" panose="020B0604020202020204" pitchFamily="34" charset="0"/>
            </a:endParaRPr>
          </a:p>
          <a:p>
            <a:pPr algn="just"/>
            <a:endParaRPr sz="1500" dirty="0">
              <a:latin typeface="Arial" panose="020B0604020202020204" pitchFamily="34" charset="0"/>
            </a:endParaRPr>
          </a:p>
          <a:p>
            <a:pPr algn="just"/>
            <a:r>
              <a:rPr sz="1500" dirty="0">
                <a:latin typeface="Arial" panose="020B0604020202020204" pitchFamily="34" charset="0"/>
              </a:rPr>
              <a:t>7) сертификат – біліктілікті арттыру курстарының білім беру бағдарламасына сәйкес қорытынды бағалаудан табысты өткен тыңдаушыларға берілетін құжат;</a:t>
            </a:r>
            <a:endParaRPr sz="1500" dirty="0">
              <a:latin typeface="Arial" panose="020B0604020202020204" pitchFamily="34" charset="0"/>
            </a:endParaRPr>
          </a:p>
          <a:p>
            <a:pPr algn="just"/>
            <a:endParaRPr sz="1500" dirty="0">
              <a:latin typeface="Arial" panose="020B0604020202020204" pitchFamily="34" charset="0"/>
            </a:endParaRPr>
          </a:p>
          <a:p>
            <a:pPr algn="just"/>
            <a:r>
              <a:rPr sz="1500" dirty="0">
                <a:latin typeface="Arial" panose="020B0604020202020204" pitchFamily="34" charset="0"/>
              </a:rPr>
              <a:t>8) сертификатқа қосымша – бағалары көрсетілген білім беру бағдарламасының меңгерілген модульдерінің тізбесі бар құжат;</a:t>
            </a:r>
            <a:endParaRPr sz="1500" dirty="0">
              <a:latin typeface="Arial" panose="020B0604020202020204" pitchFamily="34" charset="0"/>
            </a:endParaRPr>
          </a:p>
          <a:p>
            <a:pPr algn="just"/>
            <a:endParaRPr sz="1500" dirty="0">
              <a:latin typeface="Arial" panose="020B0604020202020204" pitchFamily="34" charset="0"/>
            </a:endParaRPr>
          </a:p>
          <a:p>
            <a:pPr algn="just"/>
            <a:r>
              <a:rPr sz="1500" dirty="0">
                <a:latin typeface="Arial" panose="020B0604020202020204" pitchFamily="34" charset="0"/>
              </a:rPr>
              <a:t>9) сертификатталған тренер – тренерлерді даярлау бағдарламасы бойынша оқудан өткен және біліктілікті арттырудың білім беру бағдарламаларын іске асыратын адам;</a:t>
            </a:r>
            <a:endParaRPr sz="1500" dirty="0">
              <a:latin typeface="Arial" panose="020B0604020202020204" pitchFamily="34" charset="0"/>
            </a:endParaRPr>
          </a:p>
          <a:p>
            <a:pPr algn="just"/>
            <a:endParaRPr sz="1500" dirty="0">
              <a:latin typeface="Arial" panose="020B0604020202020204" pitchFamily="34" charset="0"/>
            </a:endParaRPr>
          </a:p>
          <a:p>
            <a:pPr algn="just"/>
            <a:r>
              <a:rPr sz="1500" dirty="0">
                <a:latin typeface="Arial" panose="020B0604020202020204" pitchFamily="34" charset="0"/>
              </a:rPr>
              <a:t>10) сыртқы қорытынды бағалау – біліктілікті арттырудың ұзақ мерзімді курстары бағдарламасының талаптарына сәйкес педагогтің біліктілік деңгейі мен құзыретін растау рәсімі;</a:t>
            </a:r>
            <a:endParaRPr sz="1500" dirty="0">
              <a:latin typeface="Arial" panose="020B0604020202020204" pitchFamily="34" charset="0"/>
            </a:endParaRPr>
          </a:p>
          <a:p>
            <a:pPr algn="just"/>
            <a:r>
              <a:rPr sz="1600" dirty="0">
                <a:latin typeface="Arial" panose="020B0604020202020204" pitchFamily="34" charset="0"/>
              </a:rPr>
              <a:t>      </a:t>
            </a:r>
            <a:endParaRPr sz="1600" dirty="0">
              <a:latin typeface="Arial" panose="020B0604020202020204" pitchFamily="34" charset="0"/>
            </a:endParaRPr>
          </a:p>
          <a:p>
            <a:pPr algn="just"/>
            <a:r>
              <a:rPr sz="1600" dirty="0">
                <a:latin typeface="Arial" panose="020B0604020202020204" pitchFamily="34" charset="0"/>
              </a:rPr>
              <a:t>11) тыңдаушы – біліктілікті арттыру курсынан өтуші адам.</a:t>
            </a:r>
            <a:endParaRPr sz="1600" dirty="0">
              <a:latin typeface="Arial" panose="020B0604020202020204" pitchFamily="34" charset="0"/>
            </a:endParaRPr>
          </a:p>
        </p:txBody>
      </p:sp>
      <p:sp>
        <p:nvSpPr>
          <p:cNvPr id="7" name="Стрелка вправо 6"/>
          <p:cNvSpPr/>
          <p:nvPr/>
        </p:nvSpPr>
        <p:spPr>
          <a:xfrm>
            <a:off x="4386263" y="2549525"/>
            <a:ext cx="617538"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1002030"/>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123" y="2134870"/>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66678" y="294386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71123" y="3752850"/>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5171123" y="4704715"/>
            <a:ext cx="325437" cy="323850"/>
          </a:xfrm>
          <a:prstGeom prst="rect">
            <a:avLst/>
          </a:prstGeom>
          <a:noFill/>
          <a:ln w="9525">
            <a:noFill/>
          </a:ln>
        </p:spPr>
      </p:pic>
      <p:pic>
        <p:nvPicPr>
          <p:cNvPr id="6" name="Рисунок 13"/>
          <p:cNvPicPr>
            <a:picLocks noChangeAspect="1"/>
          </p:cNvPicPr>
          <p:nvPr/>
        </p:nvPicPr>
        <p:blipFill>
          <a:blip r:embed="rId2"/>
          <a:stretch>
            <a:fillRect/>
          </a:stretch>
        </p:blipFill>
        <p:spPr>
          <a:xfrm>
            <a:off x="5171123" y="5370830"/>
            <a:ext cx="325437" cy="323850"/>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146" name="Рисунок 14"/>
          <p:cNvPicPr>
            <a:picLocks noChangeAspect="1"/>
          </p:cNvPicPr>
          <p:nvPr/>
        </p:nvPicPr>
        <p:blipFill>
          <a:blip r:embed="rId1"/>
          <a:stretch>
            <a:fillRect/>
          </a:stretch>
        </p:blipFill>
        <p:spPr>
          <a:xfrm>
            <a:off x="0" y="0"/>
            <a:ext cx="12190413" cy="6858000"/>
          </a:xfrm>
          <a:prstGeom prst="rect">
            <a:avLst/>
          </a:prstGeom>
          <a:noFill/>
          <a:ln w="9525">
            <a:noFill/>
          </a:ln>
        </p:spPr>
      </p:pic>
      <p:sp>
        <p:nvSpPr>
          <p:cNvPr id="6147" name="Номер слайда 1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6148" name="Прямоугольник 5"/>
          <p:cNvSpPr/>
          <p:nvPr/>
        </p:nvSpPr>
        <p:spPr>
          <a:xfrm>
            <a:off x="643255" y="1609090"/>
            <a:ext cx="3742690" cy="3415030"/>
          </a:xfrm>
          <a:prstGeom prst="rect">
            <a:avLst/>
          </a:prstGeom>
          <a:noFill/>
          <a:ln w="9525">
            <a:noFill/>
          </a:ln>
        </p:spPr>
        <p:txBody>
          <a:bodyPr wrap="square">
            <a:spAutoFit/>
          </a:bodyPr>
          <a:p>
            <a:pPr algn="ctr">
              <a:lnSpc>
                <a:spcPct val="150000"/>
              </a:lnSpc>
              <a:spcBef>
                <a:spcPts val="1000"/>
              </a:spcBef>
            </a:pPr>
            <a:r>
              <a:rPr sz="2400" b="1" dirty="0">
                <a:latin typeface="Arial" panose="020B0604020202020204" pitchFamily="34" charset="0"/>
              </a:rPr>
              <a:t>Ұйым білім саласындағы Уәкілетті органға (бұдан әрі – Уәкілетті орган) келесі құжаттарды (бұдан әрі – Құжаттар) ұсынады:</a:t>
            </a:r>
            <a:endParaRPr sz="2400" dirty="0">
              <a:latin typeface="Arial" panose="020B0604020202020204" pitchFamily="34" charset="0"/>
            </a:endParaRPr>
          </a:p>
        </p:txBody>
      </p:sp>
      <p:sp>
        <p:nvSpPr>
          <p:cNvPr id="6149" name="Прямоугольник 5"/>
          <p:cNvSpPr/>
          <p:nvPr/>
        </p:nvSpPr>
        <p:spPr>
          <a:xfrm>
            <a:off x="5640070" y="351790"/>
            <a:ext cx="6242050" cy="6004560"/>
          </a:xfrm>
          <a:prstGeom prst="rect">
            <a:avLst/>
          </a:prstGeom>
          <a:noFill/>
          <a:ln w="9525">
            <a:noFill/>
          </a:ln>
        </p:spPr>
        <p:txBody>
          <a:bodyPr>
            <a:noAutofit/>
          </a:bodyPr>
          <a:p>
            <a:pPr algn="ctr"/>
            <a:r>
              <a:rPr lang="en-US" sz="1800" b="1" dirty="0">
                <a:latin typeface="Arial" panose="020B0604020202020204" pitchFamily="34" charset="0"/>
              </a:rPr>
              <a:t>Құжат</a:t>
            </a:r>
            <a:r>
              <a:rPr sz="1800" b="1" dirty="0">
                <a:latin typeface="Arial" panose="020B0604020202020204" pitchFamily="34" charset="0"/>
              </a:rPr>
              <a:t>:</a:t>
            </a:r>
            <a:endParaRPr sz="1800" dirty="0">
              <a:latin typeface="Arial" panose="020B0604020202020204" pitchFamily="34" charset="0"/>
            </a:endParaRPr>
          </a:p>
          <a:p>
            <a:r>
              <a:rPr sz="1600" dirty="0">
                <a:latin typeface="Arial" panose="020B0604020202020204" pitchFamily="34" charset="0"/>
              </a:rPr>
              <a:t>1) заңды тұлғаны мемлекеттік тіркеу (қайта тіркеу) туралы анықтама немесе куәліктің көшірмесі, Ұйымның жарғысы;</a:t>
            </a:r>
            <a:endParaRPr sz="1600" dirty="0">
              <a:latin typeface="Arial" panose="020B0604020202020204" pitchFamily="34" charset="0"/>
            </a:endParaRPr>
          </a:p>
          <a:p>
            <a:endParaRPr sz="1600" dirty="0">
              <a:latin typeface="Arial" panose="020B0604020202020204" pitchFamily="34" charset="0"/>
            </a:endParaRPr>
          </a:p>
          <a:p>
            <a:r>
              <a:rPr sz="1600" dirty="0">
                <a:latin typeface="Arial" panose="020B0604020202020204" pitchFamily="34" charset="0"/>
              </a:rPr>
              <a:t>2) тренерлердің дәрежесін растайтын дипломдардың және (немесе) біліктілік санаттарын беру туралы куәліктердің көшірмелері;</a:t>
            </a:r>
            <a:endParaRPr sz="1600" dirty="0">
              <a:latin typeface="Arial" panose="020B0604020202020204" pitchFamily="34" charset="0"/>
            </a:endParaRPr>
          </a:p>
          <a:p>
            <a:endParaRPr sz="1600" dirty="0">
              <a:latin typeface="Arial" panose="020B0604020202020204" pitchFamily="34" charset="0"/>
            </a:endParaRPr>
          </a:p>
          <a:p>
            <a:r>
              <a:rPr sz="1600" dirty="0">
                <a:latin typeface="Arial" panose="020B0604020202020204" pitchFamily="34" charset="0"/>
              </a:rPr>
              <a:t>3) тренерлермен ниет туралы еңбек шарттарының көшірмелері;</a:t>
            </a:r>
            <a:endParaRPr sz="1600" dirty="0">
              <a:latin typeface="Arial" panose="020B0604020202020204" pitchFamily="34" charset="0"/>
            </a:endParaRPr>
          </a:p>
          <a:p>
            <a:endParaRPr sz="1600" dirty="0">
              <a:latin typeface="Arial" panose="020B0604020202020204" pitchFamily="34" charset="0"/>
            </a:endParaRPr>
          </a:p>
          <a:p>
            <a:r>
              <a:rPr sz="1600" dirty="0">
                <a:latin typeface="Arial" panose="020B0604020202020204" pitchFamily="34" charset="0"/>
              </a:rPr>
              <a:t>4) біліктілікті арттыру ұйымының басшысы бекіткен білім беру бағдарламаларын әзірлеуді, келісуді және бекітуді, педагогтердің қызметін курстан кейінгі сүйемелдеуді жүзеге асыруды және бағдарламаларының тиімділігін мониторингілеуді реттейтін құжаттар;</a:t>
            </a:r>
            <a:endParaRPr sz="1600" dirty="0">
              <a:latin typeface="Arial" panose="020B0604020202020204" pitchFamily="34" charset="0"/>
            </a:endParaRPr>
          </a:p>
          <a:p>
            <a:endParaRPr sz="1600" dirty="0">
              <a:latin typeface="Arial" panose="020B0604020202020204" pitchFamily="34" charset="0"/>
            </a:endParaRPr>
          </a:p>
          <a:p>
            <a:r>
              <a:rPr sz="1600" dirty="0">
                <a:latin typeface="Arial" panose="020B0604020202020204" pitchFamily="34" charset="0"/>
              </a:rPr>
              <a:t>5) шаруашылық жүргізу немесе жедел басқару, немесе сенімгерлік басқару құқығын растайтын құжаттардың, немесе ғимаратты (үй-жайды) жалдау шартының көшірмелері;</a:t>
            </a:r>
            <a:endParaRPr sz="1600" dirty="0">
              <a:latin typeface="Arial" panose="020B0604020202020204" pitchFamily="34" charset="0"/>
            </a:endParaRPr>
          </a:p>
          <a:p>
            <a:endParaRPr sz="1600" dirty="0">
              <a:latin typeface="Arial" panose="020B0604020202020204" pitchFamily="34" charset="0"/>
            </a:endParaRPr>
          </a:p>
          <a:p>
            <a:r>
              <a:rPr sz="1600" dirty="0">
                <a:latin typeface="Arial" panose="020B0604020202020204" pitchFamily="34" charset="0"/>
              </a:rPr>
              <a:t>6) санитарлық-эпидемиологиялық қорытындының (актінің) және өрт қауіпсіздігі саласындағы сәйкестікті тексеру нәтижелері туралы актінің (хаттың) көшірмесі.</a:t>
            </a:r>
            <a:endParaRPr sz="1600" dirty="0">
              <a:latin typeface="Arial" panose="020B0604020202020204" pitchFamily="34" charset="0"/>
            </a:endParaRPr>
          </a:p>
        </p:txBody>
      </p:sp>
      <p:sp>
        <p:nvSpPr>
          <p:cNvPr id="7" name="Стрелка вправо 6"/>
          <p:cNvSpPr/>
          <p:nvPr/>
        </p:nvSpPr>
        <p:spPr>
          <a:xfrm>
            <a:off x="4385628" y="2876550"/>
            <a:ext cx="617538"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83121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123" y="1609090"/>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227003" y="2386965"/>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227003" y="3270250"/>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5227003" y="5492115"/>
            <a:ext cx="325437" cy="323850"/>
          </a:xfrm>
          <a:prstGeom prst="rect">
            <a:avLst/>
          </a:prstGeom>
          <a:noFill/>
          <a:ln w="9525">
            <a:noFill/>
          </a:ln>
        </p:spPr>
      </p:pic>
      <p:pic>
        <p:nvPicPr>
          <p:cNvPr id="6" name="Рисунок 13"/>
          <p:cNvPicPr>
            <a:picLocks noChangeAspect="1"/>
          </p:cNvPicPr>
          <p:nvPr/>
        </p:nvPicPr>
        <p:blipFill>
          <a:blip r:embed="rId2"/>
          <a:stretch>
            <a:fillRect/>
          </a:stretch>
        </p:blipFill>
        <p:spPr>
          <a:xfrm>
            <a:off x="5227003" y="4620260"/>
            <a:ext cx="325437" cy="32385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Рисунок 14"/>
          <p:cNvPicPr>
            <a:picLocks noChangeAspect="1"/>
          </p:cNvPicPr>
          <p:nvPr/>
        </p:nvPicPr>
        <p:blipFill>
          <a:blip r:embed="rId1"/>
          <a:stretch>
            <a:fillRect/>
          </a:stretch>
        </p:blipFill>
        <p:spPr>
          <a:xfrm>
            <a:off x="1270" y="0"/>
            <a:ext cx="12190413" cy="6858000"/>
          </a:xfrm>
          <a:prstGeom prst="rect">
            <a:avLst/>
          </a:prstGeom>
          <a:noFill/>
          <a:ln w="9525">
            <a:noFill/>
          </a:ln>
        </p:spPr>
      </p:pic>
      <p:sp>
        <p:nvSpPr>
          <p:cNvPr id="5124" name="Прямоугольник 5"/>
          <p:cNvSpPr/>
          <p:nvPr/>
        </p:nvSpPr>
        <p:spPr>
          <a:xfrm>
            <a:off x="700405" y="1713230"/>
            <a:ext cx="3447415" cy="2552065"/>
          </a:xfrm>
          <a:prstGeom prst="rect">
            <a:avLst/>
          </a:prstGeom>
          <a:noFill/>
          <a:ln w="9525">
            <a:noFill/>
          </a:ln>
        </p:spPr>
        <p:txBody>
          <a:bodyPr>
            <a:noAutofit/>
          </a:bodyPr>
          <a:p>
            <a:pPr algn="ctr">
              <a:lnSpc>
                <a:spcPct val="90000"/>
              </a:lnSpc>
              <a:spcBef>
                <a:spcPts val="1000"/>
              </a:spcBef>
            </a:pPr>
            <a:r>
              <a:rPr sz="3200" b="1" dirty="0">
                <a:latin typeface="Times New Roman" panose="02020603050405020304" pitchFamily="18" charset="0"/>
                <a:cs typeface="Times New Roman" panose="02020603050405020304" pitchFamily="18" charset="0"/>
              </a:rPr>
              <a:t>Педагогтердің біліктілігін арттыру курстарын ұйымдастыру рәсімі</a:t>
            </a:r>
            <a:endParaRPr sz="3200" b="1" dirty="0">
              <a:latin typeface="Times New Roman" panose="02020603050405020304" pitchFamily="18" charset="0"/>
              <a:cs typeface="Times New Roman" panose="02020603050405020304" pitchFamily="18" charset="0"/>
            </a:endParaRPr>
          </a:p>
        </p:txBody>
      </p:sp>
      <p:sp>
        <p:nvSpPr>
          <p:cNvPr id="5125" name="Прямоугольник 2"/>
          <p:cNvSpPr/>
          <p:nvPr/>
        </p:nvSpPr>
        <p:spPr>
          <a:xfrm>
            <a:off x="5664200" y="1083945"/>
            <a:ext cx="6097270" cy="4246245"/>
          </a:xfrm>
          <a:prstGeom prst="rect">
            <a:avLst/>
          </a:prstGeom>
          <a:noFill/>
          <a:ln w="9525">
            <a:noFill/>
          </a:ln>
        </p:spPr>
        <p:txBody>
          <a:bodyPr wrap="square">
            <a:spAutoFit/>
          </a:bodyPr>
          <a:p>
            <a:pPr algn="ctr">
              <a:buFont typeface="Wingdings" panose="05000000000000000000" pitchFamily="2" charset="2"/>
            </a:pPr>
            <a:r>
              <a:rPr sz="1800" b="1" dirty="0">
                <a:latin typeface="Arial" panose="020B0604020202020204" pitchFamily="34" charset="0"/>
              </a:rPr>
              <a:t>Курстар:</a:t>
            </a:r>
            <a:endParaRPr sz="1800" b="1" dirty="0">
              <a:latin typeface="Arial" panose="020B0604020202020204" pitchFamily="34" charset="0"/>
            </a:endParaRPr>
          </a:p>
          <a:p>
            <a:pPr algn="ctr">
              <a:buFont typeface="Wingdings" panose="05000000000000000000" pitchFamily="2" charset="2"/>
            </a:pPr>
            <a:endParaRPr sz="1800" dirty="0">
              <a:latin typeface="Arial" panose="020B0604020202020204" pitchFamily="34" charset="0"/>
            </a:endParaRPr>
          </a:p>
          <a:p>
            <a:pPr algn="l">
              <a:buFont typeface="Wingdings" panose="05000000000000000000" pitchFamily="2" charset="2"/>
            </a:pPr>
            <a:r>
              <a:rPr sz="1800" dirty="0">
                <a:latin typeface="Arial" panose="020B0604020202020204" pitchFamily="34" charset="0"/>
              </a:rPr>
              <a:t>1) еңбек қызметінен қол үзбей (оның ішінде қашықтықтан оқыту тәсілімен);</a:t>
            </a:r>
            <a:endParaRPr sz="1800" dirty="0">
              <a:latin typeface="Arial" panose="020B0604020202020204" pitchFamily="34" charset="0"/>
            </a:endParaRPr>
          </a:p>
          <a:p>
            <a:pPr algn="l">
              <a:buFont typeface="Wingdings" panose="05000000000000000000" pitchFamily="2" charset="2"/>
            </a:pPr>
            <a:endParaRPr sz="1800" dirty="0">
              <a:latin typeface="Arial" panose="020B0604020202020204" pitchFamily="34" charset="0"/>
            </a:endParaRPr>
          </a:p>
          <a:p>
            <a:pPr algn="l">
              <a:buFont typeface="Wingdings" panose="05000000000000000000" pitchFamily="2" charset="2"/>
            </a:pPr>
            <a:r>
              <a:rPr sz="1800" dirty="0">
                <a:latin typeface="Arial" panose="020B0604020202020204" pitchFamily="34" charset="0"/>
              </a:rPr>
              <a:t>2) жалақысын сақтай отырып еңбек қызметінен қол үзіп (оның ішінде қашықтықтан оқыту тәсілімен);</a:t>
            </a:r>
            <a:endParaRPr sz="1800" dirty="0">
              <a:latin typeface="Arial" panose="020B0604020202020204" pitchFamily="34" charset="0"/>
            </a:endParaRPr>
          </a:p>
          <a:p>
            <a:pPr algn="l">
              <a:buFont typeface="Wingdings" panose="05000000000000000000" pitchFamily="2" charset="2"/>
            </a:pPr>
            <a:endParaRPr sz="1800" dirty="0">
              <a:latin typeface="Arial" panose="020B0604020202020204" pitchFamily="34" charset="0"/>
            </a:endParaRPr>
          </a:p>
          <a:p>
            <a:pPr algn="l">
              <a:buFont typeface="Wingdings" panose="05000000000000000000" pitchFamily="2" charset="2"/>
            </a:pPr>
            <a:r>
              <a:rPr sz="1800" dirty="0">
                <a:latin typeface="Arial" panose="020B0604020202020204" pitchFamily="34" charset="0"/>
              </a:rPr>
              <a:t>3) шетелде еңбек қызметінен 1 (бір) жылға дейінгі мерзімге қол үзе отырып</a:t>
            </a:r>
            <a:r>
              <a:rPr lang="en-US" sz="1800" dirty="0">
                <a:latin typeface="Arial" panose="020B0604020202020204" pitchFamily="34" charset="0"/>
              </a:rPr>
              <a:t>;</a:t>
            </a:r>
            <a:endParaRPr lang="en-US" sz="1800" dirty="0">
              <a:latin typeface="Arial" panose="020B0604020202020204" pitchFamily="34" charset="0"/>
            </a:endParaRPr>
          </a:p>
          <a:p>
            <a:pPr algn="l">
              <a:buFont typeface="Wingdings" panose="05000000000000000000" pitchFamily="2" charset="2"/>
            </a:pPr>
            <a:endParaRPr lang="en-US" sz="1800" dirty="0">
              <a:latin typeface="Arial" panose="020B0604020202020204" pitchFamily="34" charset="0"/>
            </a:endParaRPr>
          </a:p>
          <a:p>
            <a:pPr algn="l">
              <a:buFont typeface="Wingdings" panose="05000000000000000000" pitchFamily="2" charset="2"/>
            </a:pPr>
            <a:r>
              <a:rPr sz="1800" dirty="0">
                <a:latin typeface="Arial" panose="020B0604020202020204" pitchFamily="34" charset="0"/>
              </a:rPr>
              <a:t>4) аралас (күндізгі қашықтықтан оқыту әдісімен) әдістерімен ұйымдастырылады.</a:t>
            </a:r>
            <a:endParaRPr sz="1800" dirty="0">
              <a:latin typeface="Arial" panose="020B0604020202020204" pitchFamily="34" charset="0"/>
            </a:endParaRPr>
          </a:p>
          <a:p>
            <a:pPr algn="l">
              <a:buFont typeface="Wingdings" panose="05000000000000000000" pitchFamily="2" charset="2"/>
            </a:pPr>
            <a:endParaRPr sz="1800" dirty="0">
              <a:latin typeface="Arial" panose="020B0604020202020204" pitchFamily="34" charset="0"/>
            </a:endParaRPr>
          </a:p>
          <a:p>
            <a:pPr algn="just">
              <a:buFont typeface="Wingdings" panose="05000000000000000000" pitchFamily="2" charset="2"/>
            </a:pPr>
            <a:endParaRPr sz="1800" dirty="0">
              <a:latin typeface="Arial" panose="020B0604020202020204" pitchFamily="34" charset="0"/>
            </a:endParaRPr>
          </a:p>
        </p:txBody>
      </p:sp>
      <p:sp>
        <p:nvSpPr>
          <p:cNvPr id="7" name="Стрелка вправо 6"/>
          <p:cNvSpPr/>
          <p:nvPr/>
        </p:nvSpPr>
        <p:spPr>
          <a:xfrm>
            <a:off x="4386263" y="2549525"/>
            <a:ext cx="617538"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182054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123" y="254952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71123" y="3434715"/>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71123" y="4279900"/>
            <a:ext cx="325437" cy="32385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70" name="Рисунок 14"/>
          <p:cNvPicPr>
            <a:picLocks noChangeAspect="1"/>
          </p:cNvPicPr>
          <p:nvPr/>
        </p:nvPicPr>
        <p:blipFill>
          <a:blip r:embed="rId1"/>
          <a:stretch>
            <a:fillRect/>
          </a:stretch>
        </p:blipFill>
        <p:spPr>
          <a:xfrm>
            <a:off x="0" y="0"/>
            <a:ext cx="12190413" cy="6858000"/>
          </a:xfrm>
          <a:prstGeom prst="rect">
            <a:avLst/>
          </a:prstGeom>
          <a:noFill/>
          <a:ln w="9525">
            <a:noFill/>
          </a:ln>
        </p:spPr>
      </p:pic>
      <p:sp>
        <p:nvSpPr>
          <p:cNvPr id="7171" name="Номер слайда 1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sp>
        <p:nvSpPr>
          <p:cNvPr id="7172" name="Прямоугольник 5"/>
          <p:cNvSpPr/>
          <p:nvPr/>
        </p:nvSpPr>
        <p:spPr>
          <a:xfrm>
            <a:off x="478790" y="1839595"/>
            <a:ext cx="3751580" cy="3282950"/>
          </a:xfrm>
          <a:prstGeom prst="rect">
            <a:avLst/>
          </a:prstGeom>
          <a:noFill/>
          <a:ln w="9525">
            <a:noFill/>
          </a:ln>
        </p:spPr>
        <p:txBody>
          <a:bodyPr>
            <a:noAutofit/>
          </a:bodyPr>
          <a:p>
            <a:pPr algn="ctr">
              <a:lnSpc>
                <a:spcPct val="90000"/>
              </a:lnSpc>
              <a:spcBef>
                <a:spcPts val="1000"/>
              </a:spcBef>
            </a:pPr>
            <a:r>
              <a:rPr sz="2800" b="1" dirty="0">
                <a:latin typeface="Arial" panose="020B0604020202020204" pitchFamily="34" charset="0"/>
              </a:rPr>
              <a:t>Курстарды Қазақстан Республикасының мынадай білім беру ұйымдары (бұдан әрі – Ұйымдар):</a:t>
            </a:r>
            <a:endParaRPr sz="2800" b="1" dirty="0">
              <a:latin typeface="Arial" panose="020B0604020202020204" pitchFamily="34" charset="0"/>
            </a:endParaRPr>
          </a:p>
        </p:txBody>
      </p:sp>
      <p:sp>
        <p:nvSpPr>
          <p:cNvPr id="7173" name="Прямоугольник 6"/>
          <p:cNvSpPr/>
          <p:nvPr/>
        </p:nvSpPr>
        <p:spPr>
          <a:xfrm>
            <a:off x="5511800" y="296545"/>
            <a:ext cx="6290945" cy="6264910"/>
          </a:xfrm>
          <a:prstGeom prst="rect">
            <a:avLst/>
          </a:prstGeom>
          <a:noFill/>
          <a:ln w="9525">
            <a:noFill/>
          </a:ln>
        </p:spPr>
        <p:txBody>
          <a:bodyPr wrap="square">
            <a:noAutofit/>
          </a:bodyPr>
          <a:p>
            <a:pPr algn="just"/>
            <a:r>
              <a:rPr sz="1600" dirty="0">
                <a:latin typeface="Arial" panose="020B0604020202020204" pitchFamily="34" charset="0"/>
              </a:rPr>
              <a:t>1) «НЗМ» ДББҰ және оның ұйымдары;</a:t>
            </a:r>
            <a:endParaRPr sz="1600" dirty="0">
              <a:latin typeface="Arial" panose="020B0604020202020204" pitchFamily="34" charset="0"/>
            </a:endParaRPr>
          </a:p>
          <a:p>
            <a:pPr algn="just"/>
            <a:r>
              <a:rPr sz="1600" dirty="0">
                <a:latin typeface="Arial" panose="020B0604020202020204" pitchFamily="34" charset="0"/>
              </a:rPr>
              <a:t>2) «Өрлеу» ұлттық біліктілікті арттыру орталығы» акционерлік қоғамы (бұдан әрі – «Өрлеу» АБҰО» АҚ) және оның филиалдары;</a:t>
            </a:r>
            <a:endParaRPr sz="1600" dirty="0">
              <a:latin typeface="Arial" panose="020B0604020202020204" pitchFamily="34" charset="0"/>
            </a:endParaRPr>
          </a:p>
          <a:p>
            <a:pPr algn="just"/>
            <a:r>
              <a:rPr sz="1600" dirty="0">
                <a:latin typeface="Arial" panose="020B0604020202020204" pitchFamily="34" charset="0"/>
              </a:rPr>
              <a:t>3) Республикалық мемлекеттік қазыналық кәсіпорындар, оның ішінде:</a:t>
            </a:r>
            <a:r>
              <a:rPr lang="en-US" sz="1600" dirty="0">
                <a:latin typeface="Arial" panose="020B0604020202020204" pitchFamily="34" charset="0"/>
              </a:rPr>
              <a:t> </a:t>
            </a:r>
            <a:r>
              <a:rPr sz="1600" dirty="0">
                <a:latin typeface="Arial" panose="020B0604020202020204" pitchFamily="34" charset="0"/>
              </a:rPr>
              <a:t>«Бөбек» ұлттық ғылыми-практикалық, білім беру және сауықтыру орталығы» (бұдан әрі – «Бөбек» ҰҒПББСО» РМҚК);</a:t>
            </a:r>
            <a:endParaRPr sz="1600" dirty="0">
              <a:latin typeface="Arial" panose="020B0604020202020204" pitchFamily="34" charset="0"/>
            </a:endParaRPr>
          </a:p>
          <a:p>
            <a:pPr algn="just"/>
            <a:r>
              <a:rPr lang="en-US" sz="1600" dirty="0">
                <a:latin typeface="Arial" panose="020B0604020202020204" pitchFamily="34" charset="0"/>
              </a:rPr>
              <a:t>4) </a:t>
            </a:r>
            <a:r>
              <a:rPr sz="1600" dirty="0">
                <a:latin typeface="Arial" panose="020B0604020202020204" pitchFamily="34" charset="0"/>
              </a:rPr>
              <a:t>«Республикалық қосымша білім беру оқу-әдістемелік орталығы»;</a:t>
            </a:r>
            <a:endParaRPr sz="1600" dirty="0">
              <a:latin typeface="Arial" panose="020B0604020202020204" pitchFamily="34" charset="0"/>
            </a:endParaRPr>
          </a:p>
          <a:p>
            <a:pPr algn="just"/>
            <a:r>
              <a:rPr lang="en-US" sz="1600" dirty="0">
                <a:latin typeface="Arial" panose="020B0604020202020204" pitchFamily="34" charset="0"/>
              </a:rPr>
              <a:t>5) </a:t>
            </a:r>
            <a:r>
              <a:rPr sz="1600" dirty="0">
                <a:latin typeface="Arial" panose="020B0604020202020204" pitchFamily="34" charset="0"/>
              </a:rPr>
              <a:t>«Ұлттық ғылыми-практикалық дене тәрбиесi орталығы»;</a:t>
            </a:r>
            <a:endParaRPr sz="1600" dirty="0">
              <a:latin typeface="Arial" panose="020B0604020202020204" pitchFamily="34" charset="0"/>
            </a:endParaRPr>
          </a:p>
          <a:p>
            <a:pPr algn="just"/>
            <a:r>
              <a:rPr lang="en-US" sz="1600" dirty="0">
                <a:latin typeface="Arial" panose="020B0604020202020204" pitchFamily="34" charset="0"/>
              </a:rPr>
              <a:t>6</a:t>
            </a:r>
            <a:r>
              <a:rPr sz="1600" dirty="0">
                <a:latin typeface="Arial" panose="020B0604020202020204" pitchFamily="34" charset="0"/>
              </a:rPr>
              <a:t>) «Түзеу педагогикасының ұлттық ғылыми-практикалық орталығы» мемлекеттік мекемесі (бұдан әрі – «ТПҰҒПО» ММ);</a:t>
            </a:r>
            <a:endParaRPr sz="1600" dirty="0">
              <a:latin typeface="Arial" panose="020B0604020202020204" pitchFamily="34" charset="0"/>
            </a:endParaRPr>
          </a:p>
          <a:p>
            <a:pPr algn="just"/>
            <a:r>
              <a:rPr lang="en-US" sz="1600" dirty="0">
                <a:latin typeface="Arial" panose="020B0604020202020204" pitchFamily="34" charset="0"/>
              </a:rPr>
              <a:t>7</a:t>
            </a:r>
            <a:r>
              <a:rPr sz="1600" dirty="0">
                <a:latin typeface="Arial" panose="020B0604020202020204" pitchFamily="34" charset="0"/>
              </a:rPr>
              <a:t>) меншік нысанына қарамастан ересектерге арналған білім беру бағдарламаларын іске асыратын жоғары оқу орындары, қосымша білім беру институттары, сондай-ақ олардың филиалдары;</a:t>
            </a:r>
            <a:endParaRPr sz="1600" dirty="0">
              <a:latin typeface="Arial" panose="020B0604020202020204" pitchFamily="34" charset="0"/>
            </a:endParaRPr>
          </a:p>
          <a:p>
            <a:pPr algn="just"/>
            <a:r>
              <a:rPr lang="en-US" sz="1600" dirty="0">
                <a:latin typeface="Arial" panose="020B0604020202020204" pitchFamily="34" charset="0"/>
              </a:rPr>
              <a:t>8</a:t>
            </a:r>
            <a:r>
              <a:rPr sz="1600" dirty="0">
                <a:latin typeface="Arial" panose="020B0604020202020204" pitchFamily="34" charset="0"/>
              </a:rPr>
              <a:t>) меншік нысанына қарамастан ересектерге арналған білім беру бағдарламаларын іске асыратын қосымша білім беру бағдарламаларын іске асыратын қосымша білім беретін оқу орталықтары (өңірлік, өңіраралық, салалық);</a:t>
            </a:r>
            <a:endParaRPr sz="1600" dirty="0">
              <a:latin typeface="Arial" panose="020B0604020202020204" pitchFamily="34" charset="0"/>
            </a:endParaRPr>
          </a:p>
          <a:p>
            <a:pPr algn="just"/>
            <a:r>
              <a:rPr lang="en-US" sz="1600" dirty="0">
                <a:latin typeface="Arial" panose="020B0604020202020204" pitchFamily="34" charset="0"/>
              </a:rPr>
              <a:t>9</a:t>
            </a:r>
            <a:r>
              <a:rPr sz="1600" dirty="0">
                <a:latin typeface="Arial" panose="020B0604020202020204" pitchFamily="34" charset="0"/>
              </a:rPr>
              <a:t>) облыстардың, республикалық маңызы бар қалалар мен астананың әдістемелік кабинеттері және аудандық (қалалық) білім бөлімдерінің әдістемелік кабинеттері;</a:t>
            </a:r>
            <a:endParaRPr sz="1600" dirty="0">
              <a:latin typeface="Arial" panose="020B0604020202020204" pitchFamily="34" charset="0"/>
            </a:endParaRPr>
          </a:p>
          <a:p>
            <a:pPr algn="just"/>
            <a:r>
              <a:rPr lang="en-US" sz="1600" dirty="0">
                <a:latin typeface="Arial" panose="020B0604020202020204" pitchFamily="34" charset="0"/>
              </a:rPr>
              <a:t>10</a:t>
            </a:r>
            <a:r>
              <a:rPr sz="1600" dirty="0">
                <a:latin typeface="Arial" panose="020B0604020202020204" pitchFamily="34" charset="0"/>
              </a:rPr>
              <a:t>) басқа да заңды тұлғалар өткізеді.</a:t>
            </a:r>
            <a:endParaRPr sz="1600" dirty="0">
              <a:latin typeface="Arial" panose="020B0604020202020204" pitchFamily="34" charset="0"/>
            </a:endParaRPr>
          </a:p>
        </p:txBody>
      </p:sp>
      <p:sp>
        <p:nvSpPr>
          <p:cNvPr id="7" name="Стрелка вправо 6"/>
          <p:cNvSpPr/>
          <p:nvPr/>
        </p:nvSpPr>
        <p:spPr>
          <a:xfrm>
            <a:off x="4230688" y="2876550"/>
            <a:ext cx="617538"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077143" y="62039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077143" y="29654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077143" y="143764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00003" y="2084705"/>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5100003" y="2501265"/>
            <a:ext cx="325437" cy="323850"/>
          </a:xfrm>
          <a:prstGeom prst="rect">
            <a:avLst/>
          </a:prstGeom>
          <a:noFill/>
          <a:ln w="9525">
            <a:noFill/>
          </a:ln>
        </p:spPr>
      </p:pic>
      <p:pic>
        <p:nvPicPr>
          <p:cNvPr id="6" name="Рисунок 13"/>
          <p:cNvPicPr>
            <a:picLocks noChangeAspect="1"/>
          </p:cNvPicPr>
          <p:nvPr/>
        </p:nvPicPr>
        <p:blipFill>
          <a:blip r:embed="rId2"/>
          <a:stretch>
            <a:fillRect/>
          </a:stretch>
        </p:blipFill>
        <p:spPr>
          <a:xfrm>
            <a:off x="5100003" y="2864485"/>
            <a:ext cx="325437" cy="323850"/>
          </a:xfrm>
          <a:prstGeom prst="rect">
            <a:avLst/>
          </a:prstGeom>
          <a:noFill/>
          <a:ln w="9525">
            <a:noFill/>
          </a:ln>
        </p:spPr>
      </p:pic>
      <p:pic>
        <p:nvPicPr>
          <p:cNvPr id="8" name="Рисунок 13"/>
          <p:cNvPicPr>
            <a:picLocks noChangeAspect="1"/>
          </p:cNvPicPr>
          <p:nvPr/>
        </p:nvPicPr>
        <p:blipFill>
          <a:blip r:embed="rId2"/>
          <a:stretch>
            <a:fillRect/>
          </a:stretch>
        </p:blipFill>
        <p:spPr>
          <a:xfrm>
            <a:off x="5100003" y="3368675"/>
            <a:ext cx="325437" cy="323850"/>
          </a:xfrm>
          <a:prstGeom prst="rect">
            <a:avLst/>
          </a:prstGeom>
          <a:noFill/>
          <a:ln w="9525">
            <a:noFill/>
          </a:ln>
        </p:spPr>
      </p:pic>
      <p:pic>
        <p:nvPicPr>
          <p:cNvPr id="9" name="Рисунок 13"/>
          <p:cNvPicPr>
            <a:picLocks noChangeAspect="1"/>
          </p:cNvPicPr>
          <p:nvPr/>
        </p:nvPicPr>
        <p:blipFill>
          <a:blip r:embed="rId2"/>
          <a:stretch>
            <a:fillRect/>
          </a:stretch>
        </p:blipFill>
        <p:spPr>
          <a:xfrm>
            <a:off x="5100003" y="4453890"/>
            <a:ext cx="325437" cy="323850"/>
          </a:xfrm>
          <a:prstGeom prst="rect">
            <a:avLst/>
          </a:prstGeom>
          <a:noFill/>
          <a:ln w="9525">
            <a:noFill/>
          </a:ln>
        </p:spPr>
      </p:pic>
      <p:pic>
        <p:nvPicPr>
          <p:cNvPr id="10" name="Рисунок 13"/>
          <p:cNvPicPr>
            <a:picLocks noChangeAspect="1"/>
          </p:cNvPicPr>
          <p:nvPr/>
        </p:nvPicPr>
        <p:blipFill>
          <a:blip r:embed="rId2"/>
          <a:stretch>
            <a:fillRect/>
          </a:stretch>
        </p:blipFill>
        <p:spPr>
          <a:xfrm>
            <a:off x="5077143" y="5299710"/>
            <a:ext cx="325437" cy="323850"/>
          </a:xfrm>
          <a:prstGeom prst="rect">
            <a:avLst/>
          </a:prstGeom>
          <a:noFill/>
          <a:ln w="9525">
            <a:noFill/>
          </a:ln>
        </p:spPr>
      </p:pic>
      <p:pic>
        <p:nvPicPr>
          <p:cNvPr id="11" name="Рисунок 13"/>
          <p:cNvPicPr>
            <a:picLocks noChangeAspect="1"/>
          </p:cNvPicPr>
          <p:nvPr/>
        </p:nvPicPr>
        <p:blipFill>
          <a:blip r:embed="rId2"/>
          <a:stretch>
            <a:fillRect/>
          </a:stretch>
        </p:blipFill>
        <p:spPr>
          <a:xfrm>
            <a:off x="5100003" y="5869305"/>
            <a:ext cx="325437" cy="323850"/>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8195"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8196" name="Прямоугольник 3"/>
          <p:cNvSpPr/>
          <p:nvPr/>
        </p:nvSpPr>
        <p:spPr>
          <a:xfrm>
            <a:off x="429260" y="3021965"/>
            <a:ext cx="3964305" cy="734060"/>
          </a:xfrm>
          <a:prstGeom prst="rect">
            <a:avLst/>
          </a:prstGeom>
          <a:noFill/>
          <a:ln w="9525">
            <a:noFill/>
          </a:ln>
        </p:spPr>
        <p:txBody>
          <a:bodyPr>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Курстардың ұзақтығы</a:t>
            </a:r>
            <a:endParaRPr sz="2400" b="1" dirty="0">
              <a:solidFill>
                <a:srgbClr val="000000"/>
              </a:solidFill>
              <a:latin typeface="Arial" panose="020B0604020202020204" pitchFamily="34" charset="0"/>
              <a:cs typeface="Times New Roman" panose="02020603050405020304" pitchFamily="18" charset="0"/>
            </a:endParaRPr>
          </a:p>
        </p:txBody>
      </p:sp>
      <p:sp>
        <p:nvSpPr>
          <p:cNvPr id="8197" name="Прямоугольник 4"/>
          <p:cNvSpPr/>
          <p:nvPr/>
        </p:nvSpPr>
        <p:spPr>
          <a:xfrm>
            <a:off x="5690870" y="1144270"/>
            <a:ext cx="5988050" cy="4690745"/>
          </a:xfrm>
          <a:prstGeom prst="rect">
            <a:avLst/>
          </a:prstGeom>
          <a:noFill/>
          <a:ln w="9525">
            <a:noFill/>
          </a:ln>
        </p:spPr>
        <p:txBody>
          <a:bodyPr wrap="square">
            <a:noAutofit/>
          </a:bodyPr>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1) қысқа мерзімді Курстар – 36-дан бастап 108 академиялық сағатқа дейін;</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2) ұзақ мерзімді Курстар – 108 академиялық сағаттан көп;</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3) техникалық және кәсіптік білім беру ұйымдары педагогтерінің тағылымдамасы – кемінде 36 академиялық сағат.</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     </a:t>
            </a:r>
            <a:r>
              <a:rPr b="1" dirty="0">
                <a:solidFill>
                  <a:srgbClr val="000000"/>
                </a:solidFill>
                <a:latin typeface="Arial" panose="020B0604020202020204" pitchFamily="34" charset="0"/>
                <a:cs typeface="Times New Roman" panose="02020603050405020304" pitchFamily="18" charset="0"/>
              </a:rPr>
              <a:t> Шетелдегі курстардың ұзақтығы:</a:t>
            </a:r>
            <a:endParaRPr b="1"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1) қысқа мерзімді курстар – 36 бастап 80 академиялық сағатқа дейін;</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2) ұзақ мерзімді курстар – 1 (бір) жылға дейін.</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dirty="0">
                <a:solidFill>
                  <a:srgbClr val="000000"/>
                </a:solidFill>
                <a:latin typeface="Arial" panose="020B0604020202020204" pitchFamily="34" charset="0"/>
                <a:cs typeface="Times New Roman" panose="02020603050405020304" pitchFamily="18" charset="0"/>
              </a:rPr>
              <a:t>Курстың бір академиялық сағаты 45 минутты құрайды.</a:t>
            </a:r>
            <a:endParaRPr dirty="0">
              <a:solidFill>
                <a:srgbClr val="000000"/>
              </a:solidFill>
              <a:latin typeface="Arial" panose="020B0604020202020204" pitchFamily="34" charset="0"/>
              <a:cs typeface="Times New Roman" panose="02020603050405020304" pitchFamily="18" charset="0"/>
            </a:endParaRPr>
          </a:p>
        </p:txBody>
      </p:sp>
      <p:sp>
        <p:nvSpPr>
          <p:cNvPr id="7" name="Стрелка вправо 6"/>
          <p:cNvSpPr/>
          <p:nvPr/>
        </p:nvSpPr>
        <p:spPr>
          <a:xfrm>
            <a:off x="4231005" y="2876550"/>
            <a:ext cx="859155"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171123" y="1467485"/>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171123" y="1997075"/>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171123" y="2561590"/>
            <a:ext cx="325437" cy="323850"/>
          </a:xfrm>
          <a:prstGeom prst="rect">
            <a:avLst/>
          </a:prstGeom>
          <a:noFill/>
          <a:ln w="9525">
            <a:noFill/>
          </a:ln>
        </p:spPr>
      </p:pic>
      <p:pic>
        <p:nvPicPr>
          <p:cNvPr id="4" name="Рисунок 13"/>
          <p:cNvPicPr>
            <a:picLocks noChangeAspect="1"/>
          </p:cNvPicPr>
          <p:nvPr/>
        </p:nvPicPr>
        <p:blipFill>
          <a:blip r:embed="rId2"/>
          <a:stretch>
            <a:fillRect/>
          </a:stretch>
        </p:blipFill>
        <p:spPr>
          <a:xfrm>
            <a:off x="5171123" y="3841115"/>
            <a:ext cx="325437" cy="323850"/>
          </a:xfrm>
          <a:prstGeom prst="rect">
            <a:avLst/>
          </a:prstGeom>
          <a:noFill/>
          <a:ln w="9525">
            <a:noFill/>
          </a:ln>
        </p:spPr>
      </p:pic>
      <p:pic>
        <p:nvPicPr>
          <p:cNvPr id="5" name="Рисунок 13"/>
          <p:cNvPicPr>
            <a:picLocks noChangeAspect="1"/>
          </p:cNvPicPr>
          <p:nvPr/>
        </p:nvPicPr>
        <p:blipFill>
          <a:blip r:embed="rId2"/>
          <a:stretch>
            <a:fillRect/>
          </a:stretch>
        </p:blipFill>
        <p:spPr>
          <a:xfrm>
            <a:off x="5171123" y="4473575"/>
            <a:ext cx="325437" cy="323850"/>
          </a:xfrm>
          <a:prstGeom prst="rect">
            <a:avLst/>
          </a:prstGeom>
          <a:noFill/>
          <a:ln w="9525">
            <a:noFill/>
          </a:ln>
        </p:spPr>
      </p:pic>
      <p:pic>
        <p:nvPicPr>
          <p:cNvPr id="6" name="Рисунок 13"/>
          <p:cNvPicPr>
            <a:picLocks noChangeAspect="1"/>
          </p:cNvPicPr>
          <p:nvPr/>
        </p:nvPicPr>
        <p:blipFill>
          <a:blip r:embed="rId2"/>
          <a:stretch>
            <a:fillRect/>
          </a:stretch>
        </p:blipFill>
        <p:spPr>
          <a:xfrm>
            <a:off x="5171123" y="5106035"/>
            <a:ext cx="325437" cy="323850"/>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Номер слайда 1"/>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ru-RU" sz="1200" dirty="0">
                <a:solidFill>
                  <a:srgbClr val="898989"/>
                </a:solidFill>
                <a:latin typeface="Calibri" panose="020F0502020204030204" charset="0"/>
              </a:rPr>
            </a:fld>
            <a:endParaRPr lang="ru-RU" sz="1200" dirty="0">
              <a:solidFill>
                <a:srgbClr val="898989"/>
              </a:solidFill>
              <a:latin typeface="Calibri" panose="020F0502020204030204" charset="0"/>
            </a:endParaRPr>
          </a:p>
        </p:txBody>
      </p:sp>
      <p:pic>
        <p:nvPicPr>
          <p:cNvPr id="8195" name="Рисунок 2"/>
          <p:cNvPicPr>
            <a:picLocks noChangeAspect="1"/>
          </p:cNvPicPr>
          <p:nvPr/>
        </p:nvPicPr>
        <p:blipFill>
          <a:blip r:embed="rId1"/>
          <a:stretch>
            <a:fillRect/>
          </a:stretch>
        </p:blipFill>
        <p:spPr>
          <a:xfrm>
            <a:off x="0" y="58738"/>
            <a:ext cx="12193588" cy="6859587"/>
          </a:xfrm>
          <a:prstGeom prst="rect">
            <a:avLst/>
          </a:prstGeom>
          <a:noFill/>
          <a:ln w="9525">
            <a:noFill/>
          </a:ln>
        </p:spPr>
      </p:pic>
      <p:sp>
        <p:nvSpPr>
          <p:cNvPr id="8196" name="Прямоугольник 3"/>
          <p:cNvSpPr/>
          <p:nvPr/>
        </p:nvSpPr>
        <p:spPr>
          <a:xfrm>
            <a:off x="429260" y="1527810"/>
            <a:ext cx="3964305" cy="3335020"/>
          </a:xfrm>
          <a:prstGeom prst="rect">
            <a:avLst/>
          </a:prstGeom>
          <a:noFill/>
          <a:ln w="9525">
            <a:noFill/>
          </a:ln>
        </p:spPr>
        <p:txBody>
          <a:bodyPr>
            <a:noAutofit/>
          </a:bodyPr>
          <a:p>
            <a:pPr algn="ctr">
              <a:lnSpc>
                <a:spcPct val="115000"/>
              </a:lnSpc>
            </a:pPr>
            <a:r>
              <a:rPr sz="2400" b="1" dirty="0">
                <a:solidFill>
                  <a:srgbClr val="000000"/>
                </a:solidFill>
                <a:latin typeface="Arial" panose="020B0604020202020204" pitchFamily="34" charset="0"/>
                <a:cs typeface="Times New Roman" panose="02020603050405020304" pitchFamily="18" charset="0"/>
              </a:rPr>
              <a:t>«НЗМ» ДББҰ ПШО Кембридж университетінің Білім факультетімен бірлесіп әзірлеген білім беру бағдарламалары бойынша курстардың ұзақтығы:</a:t>
            </a:r>
            <a:endParaRPr sz="2400" b="1" dirty="0">
              <a:solidFill>
                <a:srgbClr val="000000"/>
              </a:solidFill>
              <a:latin typeface="Arial" panose="020B0604020202020204" pitchFamily="34" charset="0"/>
              <a:cs typeface="Times New Roman" panose="02020603050405020304" pitchFamily="18" charset="0"/>
            </a:endParaRPr>
          </a:p>
        </p:txBody>
      </p:sp>
      <p:sp>
        <p:nvSpPr>
          <p:cNvPr id="8197" name="Прямоугольник 4"/>
          <p:cNvSpPr/>
          <p:nvPr/>
        </p:nvSpPr>
        <p:spPr>
          <a:xfrm>
            <a:off x="5414645" y="970915"/>
            <a:ext cx="6304280" cy="5750560"/>
          </a:xfrm>
          <a:prstGeom prst="rect">
            <a:avLst/>
          </a:prstGeom>
          <a:noFill/>
          <a:ln w="9525">
            <a:noFill/>
          </a:ln>
        </p:spPr>
        <p:txBody>
          <a:bodyPr>
            <a:noAutofit/>
          </a:bodyPr>
          <a:p>
            <a:pPr algn="just">
              <a:lnSpc>
                <a:spcPct val="115000"/>
              </a:lnSpc>
              <a:buFont typeface="Calibri Light" pitchFamily="34" charset="0"/>
            </a:pPr>
            <a:r>
              <a:rPr lang="en-US" dirty="0">
                <a:solidFill>
                  <a:srgbClr val="000000"/>
                </a:solidFill>
                <a:latin typeface="Arial" panose="020B0604020202020204" pitchFamily="34" charset="0"/>
                <a:cs typeface="Times New Roman" panose="02020603050405020304" pitchFamily="18" charset="0"/>
              </a:rPr>
              <a:t>1. </a:t>
            </a:r>
            <a:r>
              <a:rPr dirty="0">
                <a:solidFill>
                  <a:srgbClr val="000000"/>
                </a:solidFill>
                <a:latin typeface="Arial" panose="020B0604020202020204" pitchFamily="34" charset="0"/>
                <a:cs typeface="Times New Roman" panose="02020603050405020304" pitchFamily="18" charset="0"/>
              </a:rPr>
              <a:t>«Педагогикалық қоғамдастықтағы мұғалім көшбасшылығы» 344 академиялық сағаттан кем емес (аудиториялық оқыту – кемінде 160 академиялық сағат; </a:t>
            </a:r>
            <a:r>
              <a:rPr lang="en-US" dirty="0">
                <a:solidFill>
                  <a:srgbClr val="000000"/>
                </a:solidFill>
                <a:latin typeface="Arial" panose="020B0604020202020204" pitchFamily="34" charset="0"/>
                <a:cs typeface="Times New Roman" panose="02020603050405020304" pitchFamily="18" charset="0"/>
              </a:rPr>
              <a:t>  </a:t>
            </a:r>
            <a:r>
              <a:rPr dirty="0">
                <a:solidFill>
                  <a:srgbClr val="000000"/>
                </a:solidFill>
                <a:latin typeface="Arial" panose="020B0604020202020204" pitchFamily="34" charset="0"/>
                <a:cs typeface="Times New Roman" panose="02020603050405020304" pitchFamily="18" charset="0"/>
              </a:rPr>
              <a:t>мектептегі практика – кемінде 144 академиялық сағат; аудиториялық оқыту – кемінде 40 академиялық сағат);</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lang="en-US" dirty="0">
                <a:solidFill>
                  <a:srgbClr val="000000"/>
                </a:solidFill>
                <a:latin typeface="Arial" panose="020B0604020202020204" pitchFamily="34" charset="0"/>
                <a:cs typeface="Times New Roman" panose="02020603050405020304" pitchFamily="18" charset="0"/>
              </a:rPr>
              <a:t>2. </a:t>
            </a:r>
            <a:r>
              <a:rPr dirty="0">
                <a:solidFill>
                  <a:srgbClr val="000000"/>
                </a:solidFill>
                <a:latin typeface="Arial" panose="020B0604020202020204" pitchFamily="34" charset="0"/>
                <a:cs typeface="Times New Roman" panose="02020603050405020304" pitchFamily="18" charset="0"/>
              </a:rPr>
              <a:t>«Мектептегі мұғалім көшбасшылығы» кемінде 320 академиялық сағат (аудиториялық оқыту – кемінде 160 академиялық сағат; мектептегі практика – кемінде 120 академиялық сағат; аудиториялық оқыту – кемінде 40 академиялық сағат);</a:t>
            </a:r>
            <a:endParaRPr dirty="0">
              <a:solidFill>
                <a:srgbClr val="000000"/>
              </a:solidFill>
              <a:latin typeface="Arial" panose="020B0604020202020204" pitchFamily="34" charset="0"/>
              <a:cs typeface="Times New Roman" panose="02020603050405020304" pitchFamily="18" charset="0"/>
            </a:endParaRPr>
          </a:p>
          <a:p>
            <a:pPr algn="just">
              <a:lnSpc>
                <a:spcPct val="115000"/>
              </a:lnSpc>
              <a:buFont typeface="Calibri Light" pitchFamily="34" charset="0"/>
            </a:pPr>
            <a:r>
              <a:rPr lang="en-US" dirty="0">
                <a:solidFill>
                  <a:srgbClr val="000000"/>
                </a:solidFill>
                <a:latin typeface="Arial" panose="020B0604020202020204" pitchFamily="34" charset="0"/>
                <a:cs typeface="Times New Roman" panose="02020603050405020304" pitchFamily="18" charset="0"/>
              </a:rPr>
              <a:t>3. </a:t>
            </a:r>
            <a:r>
              <a:rPr dirty="0">
                <a:solidFill>
                  <a:srgbClr val="000000"/>
                </a:solidFill>
                <a:latin typeface="Arial" panose="020B0604020202020204" pitchFamily="34" charset="0"/>
                <a:cs typeface="Times New Roman" panose="02020603050405020304" pitchFamily="18" charset="0"/>
              </a:rPr>
              <a:t>«Тиімді оқыту» кемінде 296 академиялық сағат (аудиториялық оқыту – кемінде 160 академиялық сағат; мектептегі практика – кемінде 96 академиялық сағат; аудиториялық оқыту – кемінде 40 академиялық сағат);</a:t>
            </a:r>
            <a:endParaRPr dirty="0">
              <a:solidFill>
                <a:srgbClr val="000000"/>
              </a:solidFill>
              <a:latin typeface="Arial" panose="020B0604020202020204" pitchFamily="34" charset="0"/>
              <a:cs typeface="Times New Roman" panose="02020603050405020304" pitchFamily="18" charset="0"/>
            </a:endParaRPr>
          </a:p>
        </p:txBody>
      </p:sp>
      <p:sp>
        <p:nvSpPr>
          <p:cNvPr id="7" name="Стрелка вправо 6"/>
          <p:cNvSpPr/>
          <p:nvPr/>
        </p:nvSpPr>
        <p:spPr>
          <a:xfrm>
            <a:off x="4392930" y="2876550"/>
            <a:ext cx="697230" cy="879475"/>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0" fontAlgn="auto" latinLnBrk="0" hangingPunct="0">
              <a:lnSpc>
                <a:spcPct val="100000"/>
              </a:lnSpc>
              <a:spcBef>
                <a:spcPts val="0"/>
              </a:spcBef>
              <a:spcAft>
                <a:spcPts val="0"/>
              </a:spcAft>
              <a:buClrTx/>
              <a:buSzTx/>
              <a:buFontTx/>
              <a:buNone/>
              <a:defRPr/>
            </a:pPr>
            <a:endParaRPr kumimoji="0" lang="ru-RU" sz="1800" b="0" i="0" u="none" strike="noStrike" kern="1200" cap="none" spc="0" normalizeH="0" baseline="0" noProof="0">
              <a:ln>
                <a:noFill/>
              </a:ln>
              <a:solidFill>
                <a:schemeClr val="lt1"/>
              </a:solidFill>
              <a:effectLst/>
              <a:uLnTx/>
              <a:uFillTx/>
              <a:latin typeface="+mn-lt"/>
              <a:ea typeface="+mn-ea"/>
              <a:cs typeface="+mn-cs"/>
            </a:endParaRPr>
          </a:p>
        </p:txBody>
      </p:sp>
      <p:pic>
        <p:nvPicPr>
          <p:cNvPr id="3078" name="Рисунок 13"/>
          <p:cNvPicPr>
            <a:picLocks noChangeAspect="1"/>
          </p:cNvPicPr>
          <p:nvPr/>
        </p:nvPicPr>
        <p:blipFill>
          <a:blip r:embed="rId2"/>
          <a:stretch>
            <a:fillRect/>
          </a:stretch>
        </p:blipFill>
        <p:spPr>
          <a:xfrm>
            <a:off x="5089208" y="1104900"/>
            <a:ext cx="325437" cy="323850"/>
          </a:xfrm>
          <a:prstGeom prst="rect">
            <a:avLst/>
          </a:prstGeom>
          <a:noFill/>
          <a:ln w="9525">
            <a:noFill/>
          </a:ln>
        </p:spPr>
      </p:pic>
      <p:pic>
        <p:nvPicPr>
          <p:cNvPr id="2" name="Рисунок 13"/>
          <p:cNvPicPr>
            <a:picLocks noChangeAspect="1"/>
          </p:cNvPicPr>
          <p:nvPr/>
        </p:nvPicPr>
        <p:blipFill>
          <a:blip r:embed="rId2"/>
          <a:stretch>
            <a:fillRect/>
          </a:stretch>
        </p:blipFill>
        <p:spPr>
          <a:xfrm>
            <a:off x="5089843" y="2696210"/>
            <a:ext cx="325437" cy="323850"/>
          </a:xfrm>
          <a:prstGeom prst="rect">
            <a:avLst/>
          </a:prstGeom>
          <a:noFill/>
          <a:ln w="9525">
            <a:noFill/>
          </a:ln>
        </p:spPr>
      </p:pic>
      <p:pic>
        <p:nvPicPr>
          <p:cNvPr id="3" name="Рисунок 13"/>
          <p:cNvPicPr>
            <a:picLocks noChangeAspect="1"/>
          </p:cNvPicPr>
          <p:nvPr/>
        </p:nvPicPr>
        <p:blipFill>
          <a:blip r:embed="rId2"/>
          <a:stretch>
            <a:fillRect/>
          </a:stretch>
        </p:blipFill>
        <p:spPr>
          <a:xfrm>
            <a:off x="5089208" y="4287520"/>
            <a:ext cx="325437" cy="323850"/>
          </a:xfrm>
          <a:prstGeom prst="rect">
            <a:avLst/>
          </a:prstGeom>
          <a:noFill/>
          <a:ln w="9525">
            <a:noFill/>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14440</Words>
  <Application>WPS Presentation</Application>
  <PresentationFormat>Произвольный</PresentationFormat>
  <Paragraphs>239</Paragraphs>
  <Slides>20</Slides>
  <Notes>1</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20</vt:i4>
      </vt:variant>
    </vt:vector>
  </HeadingPairs>
  <TitlesOfParts>
    <vt:vector size="30" baseType="lpstr">
      <vt:lpstr>Arial</vt:lpstr>
      <vt:lpstr>SimSun</vt:lpstr>
      <vt:lpstr>Wingdings</vt:lpstr>
      <vt:lpstr>Calibri</vt:lpstr>
      <vt:lpstr>Calibri Light</vt:lpstr>
      <vt:lpstr>Times New Roman</vt:lpstr>
      <vt:lpstr>Microsoft YaHei</vt:lpstr>
      <vt:lpstr>Arial Unicode MS</vt:lpstr>
      <vt:lpstr>Тема Office</vt:lpstr>
      <vt:lpstr>1_Тема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user</cp:lastModifiedBy>
  <cp:revision>166</cp:revision>
  <cp:lastPrinted>2023-09-19T05:15:00Z</cp:lastPrinted>
  <dcterms:created xsi:type="dcterms:W3CDTF">2023-08-02T11:10:00Z</dcterms:created>
  <dcterms:modified xsi:type="dcterms:W3CDTF">2024-02-09T09:29:25Z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D09BC18BA12340E2AD49D98B51AAE154_12</vt:lpwstr>
  </property>
  <property fmtid="{D5CDD505-2E9C-101B-9397-08002B2CF9AE}" pid="3" name="KSOProductBuildVer">
    <vt:lpwstr>1049-12.2.0.13431</vt:lpwstr>
  </property>
</Properties>
</file>